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69"/>
  </p:notesMasterIdLst>
  <p:sldIdLst>
    <p:sldId id="314" r:id="rId5"/>
    <p:sldId id="292" r:id="rId6"/>
    <p:sldId id="312" r:id="rId7"/>
    <p:sldId id="317" r:id="rId8"/>
    <p:sldId id="318" r:id="rId9"/>
    <p:sldId id="327" r:id="rId10"/>
    <p:sldId id="328" r:id="rId11"/>
    <p:sldId id="316" r:id="rId12"/>
    <p:sldId id="311" r:id="rId13"/>
    <p:sldId id="320" r:id="rId14"/>
    <p:sldId id="323" r:id="rId15"/>
    <p:sldId id="324" r:id="rId16"/>
    <p:sldId id="326" r:id="rId17"/>
    <p:sldId id="256" r:id="rId18"/>
    <p:sldId id="319" r:id="rId19"/>
    <p:sldId id="261" r:id="rId20"/>
    <p:sldId id="325" r:id="rId21"/>
    <p:sldId id="329" r:id="rId22"/>
    <p:sldId id="258" r:id="rId23"/>
    <p:sldId id="259" r:id="rId24"/>
    <p:sldId id="262" r:id="rId25"/>
    <p:sldId id="301" r:id="rId26"/>
    <p:sldId id="303" r:id="rId27"/>
    <p:sldId id="260" r:id="rId28"/>
    <p:sldId id="304" r:id="rId29"/>
    <p:sldId id="282" r:id="rId30"/>
    <p:sldId id="315" r:id="rId31"/>
    <p:sldId id="274" r:id="rId32"/>
    <p:sldId id="309" r:id="rId33"/>
    <p:sldId id="300" r:id="rId34"/>
    <p:sldId id="313" r:id="rId35"/>
    <p:sldId id="299" r:id="rId36"/>
    <p:sldId id="307" r:id="rId37"/>
    <p:sldId id="308" r:id="rId38"/>
    <p:sldId id="294" r:id="rId39"/>
    <p:sldId id="295" r:id="rId40"/>
    <p:sldId id="297" r:id="rId41"/>
    <p:sldId id="290" r:id="rId42"/>
    <p:sldId id="293" r:id="rId43"/>
    <p:sldId id="298" r:id="rId44"/>
    <p:sldId id="291" r:id="rId45"/>
    <p:sldId id="287" r:id="rId46"/>
    <p:sldId id="277" r:id="rId47"/>
    <p:sldId id="285" r:id="rId48"/>
    <p:sldId id="289" r:id="rId49"/>
    <p:sldId id="279" r:id="rId50"/>
    <p:sldId id="280" r:id="rId51"/>
    <p:sldId id="281" r:id="rId52"/>
    <p:sldId id="278" r:id="rId53"/>
    <p:sldId id="270" r:id="rId54"/>
    <p:sldId id="276" r:id="rId55"/>
    <p:sldId id="284" r:id="rId56"/>
    <p:sldId id="263" r:id="rId57"/>
    <p:sldId id="283" r:id="rId58"/>
    <p:sldId id="264" r:id="rId59"/>
    <p:sldId id="265" r:id="rId60"/>
    <p:sldId id="268" r:id="rId61"/>
    <p:sldId id="269" r:id="rId62"/>
    <p:sldId id="267" r:id="rId63"/>
    <p:sldId id="266" r:id="rId64"/>
    <p:sldId id="273" r:id="rId65"/>
    <p:sldId id="272" r:id="rId66"/>
    <p:sldId id="271" r:id="rId67"/>
    <p:sldId id="288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F2268B-6FEA-42C0-ABA3-0EA50079D228}">
          <p14:sldIdLst>
            <p14:sldId id="314"/>
            <p14:sldId id="292"/>
            <p14:sldId id="312"/>
            <p14:sldId id="317"/>
            <p14:sldId id="318"/>
            <p14:sldId id="327"/>
            <p14:sldId id="328"/>
            <p14:sldId id="316"/>
            <p14:sldId id="311"/>
            <p14:sldId id="320"/>
            <p14:sldId id="323"/>
            <p14:sldId id="324"/>
            <p14:sldId id="326"/>
            <p14:sldId id="256"/>
            <p14:sldId id="319"/>
            <p14:sldId id="261"/>
            <p14:sldId id="325"/>
            <p14:sldId id="329"/>
            <p14:sldId id="258"/>
            <p14:sldId id="259"/>
            <p14:sldId id="262"/>
            <p14:sldId id="301"/>
            <p14:sldId id="303"/>
            <p14:sldId id="260"/>
            <p14:sldId id="304"/>
            <p14:sldId id="282"/>
            <p14:sldId id="315"/>
            <p14:sldId id="274"/>
            <p14:sldId id="309"/>
            <p14:sldId id="300"/>
            <p14:sldId id="313"/>
            <p14:sldId id="299"/>
            <p14:sldId id="307"/>
            <p14:sldId id="308"/>
            <p14:sldId id="294"/>
            <p14:sldId id="295"/>
            <p14:sldId id="297"/>
            <p14:sldId id="290"/>
          </p14:sldIdLst>
        </p14:section>
        <p14:section name="Archive" id="{1407E4D9-7ED2-44BD-A4B3-811DD372FF5D}">
          <p14:sldIdLst>
            <p14:sldId id="293"/>
            <p14:sldId id="298"/>
            <p14:sldId id="291"/>
            <p14:sldId id="287"/>
            <p14:sldId id="277"/>
            <p14:sldId id="285"/>
            <p14:sldId id="289"/>
            <p14:sldId id="279"/>
            <p14:sldId id="280"/>
            <p14:sldId id="281"/>
            <p14:sldId id="278"/>
            <p14:sldId id="270"/>
            <p14:sldId id="276"/>
            <p14:sldId id="284"/>
            <p14:sldId id="263"/>
            <p14:sldId id="283"/>
            <p14:sldId id="264"/>
            <p14:sldId id="265"/>
            <p14:sldId id="268"/>
            <p14:sldId id="269"/>
            <p14:sldId id="267"/>
            <p14:sldId id="266"/>
            <p14:sldId id="273"/>
            <p14:sldId id="272"/>
            <p14:sldId id="271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3499" y="1191748"/>
            <a:ext cx="7573830" cy="5222117"/>
          </a:xfrm>
        </p:spPr>
        <p:txBody>
          <a:bodyPr anchor="ctr"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5400" b="1" dirty="0"/>
              <a:t>JOYFUL BIBLE INSTITUTE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13800" b="1" dirty="0">
                <a:latin typeface="Edwardian Script ITC" panose="030303020407070D0804" pitchFamily="66" charset="0"/>
              </a:rPr>
              <a:t>Sunday</a:t>
            </a:r>
          </a:p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03.15.2020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4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B80D6-DD98-465C-B2C0-3F8225FA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094" y="921478"/>
            <a:ext cx="4836837" cy="380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9757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DC1EB10-C742-45EF-BD6C-3D0E74B2DF28}"/>
              </a:ext>
            </a:extLst>
          </p:cNvPr>
          <p:cNvSpPr txBox="1">
            <a:spLocks/>
          </p:cNvSpPr>
          <p:nvPr/>
        </p:nvSpPr>
        <p:spPr>
          <a:xfrm>
            <a:off x="7693056" y="516465"/>
            <a:ext cx="448619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JOYFUL AG CHURCH OF DAVAO</a:t>
            </a:r>
          </a:p>
          <a:p>
            <a:r>
              <a:rPr lang="en-US" dirty="0"/>
              <a:t>        </a:t>
            </a:r>
            <a:r>
              <a:rPr lang="en-US" dirty="0" err="1"/>
              <a:t>Cabaguio</a:t>
            </a:r>
            <a:r>
              <a:rPr lang="en-US" dirty="0"/>
              <a:t> Avenue, </a:t>
            </a:r>
            <a:r>
              <a:rPr lang="en-US" dirty="0" err="1"/>
              <a:t>Agdao</a:t>
            </a:r>
            <a:r>
              <a:rPr lang="en-US" dirty="0"/>
              <a:t>,    </a:t>
            </a:r>
          </a:p>
          <a:p>
            <a:r>
              <a:rPr lang="en-US" dirty="0"/>
              <a:t>        Davao City Philippines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6FAEA-7D07-4429-B2E6-788C9233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13" name="Picture 1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DF37B9B9-8C92-48FE-87A9-A12257724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14" name="Picture 13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D9AA23C2-55BB-4F22-8512-2C200660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73AF49-12D0-49A7-A7B0-EF008F818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6177852-D853-4AC1-AFAA-3C9EDA24E39D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1B82001-7A4C-4EC5-AEC6-A108F54A72D6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  <p:pic>
        <p:nvPicPr>
          <p:cNvPr id="1026" name="Picture 2" descr="Image result for tithe envelopes">
            <a:extLst>
              <a:ext uri="{FF2B5EF4-FFF2-40B4-BE49-F238E27FC236}">
                <a16:creationId xmlns:a16="http://schemas.microsoft.com/office/drawing/2014/main" id="{FC07B798-CE23-4041-8D0C-D836B4DE5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357" y="2565769"/>
            <a:ext cx="6293621" cy="3146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A324-7098-433F-BCA8-CFE42F7269FB}"/>
              </a:ext>
            </a:extLst>
          </p:cNvPr>
          <p:cNvSpPr txBox="1"/>
          <p:nvPr/>
        </p:nvSpPr>
        <p:spPr>
          <a:xfrm>
            <a:off x="422031" y="1336431"/>
            <a:ext cx="66209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1. Using your Envelope</a:t>
            </a:r>
          </a:p>
        </p:txBody>
      </p:sp>
    </p:spTree>
    <p:extLst>
      <p:ext uri="{BB962C8B-B14F-4D97-AF65-F5344CB8AC3E}">
        <p14:creationId xmlns:p14="http://schemas.microsoft.com/office/powerpoint/2010/main" val="7827679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DC1EB10-C742-45EF-BD6C-3D0E74B2DF28}"/>
              </a:ext>
            </a:extLst>
          </p:cNvPr>
          <p:cNvSpPr txBox="1">
            <a:spLocks/>
          </p:cNvSpPr>
          <p:nvPr/>
        </p:nvSpPr>
        <p:spPr>
          <a:xfrm>
            <a:off x="7693056" y="516465"/>
            <a:ext cx="448619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JOYFUL AG CHURCH OF DAVAO</a:t>
            </a:r>
          </a:p>
          <a:p>
            <a:r>
              <a:rPr lang="en-US" dirty="0"/>
              <a:t>        </a:t>
            </a:r>
            <a:r>
              <a:rPr lang="en-US" dirty="0" err="1"/>
              <a:t>Cabaguio</a:t>
            </a:r>
            <a:r>
              <a:rPr lang="en-US" dirty="0"/>
              <a:t> Avenue, </a:t>
            </a:r>
            <a:r>
              <a:rPr lang="en-US" dirty="0" err="1"/>
              <a:t>Agdao</a:t>
            </a:r>
            <a:r>
              <a:rPr lang="en-US" dirty="0"/>
              <a:t>,    </a:t>
            </a:r>
          </a:p>
          <a:p>
            <a:r>
              <a:rPr lang="en-US" dirty="0"/>
              <a:t>        Davao City Philippines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6FAEA-7D07-4429-B2E6-788C9233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13" name="Picture 1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DF37B9B9-8C92-48FE-87A9-A12257724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14" name="Picture 13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D9AA23C2-55BB-4F22-8512-2C200660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73AF49-12D0-49A7-A7B0-EF008F818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6177852-D853-4AC1-AFAA-3C9EDA24E39D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1B82001-7A4C-4EC5-AEC6-A108F54A72D6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EA324-7098-433F-BCA8-CFE42F7269FB}"/>
              </a:ext>
            </a:extLst>
          </p:cNvPr>
          <p:cNvSpPr txBox="1"/>
          <p:nvPr/>
        </p:nvSpPr>
        <p:spPr>
          <a:xfrm>
            <a:off x="422031" y="1336431"/>
            <a:ext cx="662094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2. Online Bank Fund Transfer</a:t>
            </a:r>
          </a:p>
          <a:p>
            <a:endParaRPr lang="en-US" sz="3600" dirty="0"/>
          </a:p>
          <a:p>
            <a:r>
              <a:rPr lang="en-US" sz="3600" dirty="0"/>
              <a:t>Bank Name: </a:t>
            </a:r>
          </a:p>
          <a:p>
            <a:r>
              <a:rPr lang="en-US" sz="3200" dirty="0">
                <a:solidFill>
                  <a:srgbClr val="FF0000"/>
                </a:solidFill>
              </a:rPr>
              <a:t>PNB</a:t>
            </a:r>
          </a:p>
          <a:p>
            <a:r>
              <a:rPr lang="en-US" sz="3600" dirty="0"/>
              <a:t>Account Name:</a:t>
            </a:r>
          </a:p>
          <a:p>
            <a:r>
              <a:rPr lang="en-US" sz="3200" dirty="0">
                <a:solidFill>
                  <a:srgbClr val="FF0000"/>
                </a:solidFill>
              </a:rPr>
              <a:t>Joyful AG Church of Davao, Inc.</a:t>
            </a:r>
          </a:p>
          <a:p>
            <a:r>
              <a:rPr lang="en-US" sz="3600" dirty="0"/>
              <a:t>Account Number (SA):</a:t>
            </a:r>
          </a:p>
          <a:p>
            <a:r>
              <a:rPr lang="en-US" sz="4000" dirty="0">
                <a:solidFill>
                  <a:srgbClr val="FF0000"/>
                </a:solidFill>
              </a:rPr>
              <a:t>(PHP) 400910037828</a:t>
            </a:r>
          </a:p>
          <a:p>
            <a:r>
              <a:rPr lang="en-US" sz="4000" dirty="0">
                <a:solidFill>
                  <a:srgbClr val="FF0000"/>
                </a:solidFill>
              </a:rPr>
              <a:t>(USD) 400960037845</a:t>
            </a:r>
            <a:endParaRPr 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871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DC1EB10-C742-45EF-BD6C-3D0E74B2DF28}"/>
              </a:ext>
            </a:extLst>
          </p:cNvPr>
          <p:cNvSpPr txBox="1">
            <a:spLocks/>
          </p:cNvSpPr>
          <p:nvPr/>
        </p:nvSpPr>
        <p:spPr>
          <a:xfrm>
            <a:off x="7693056" y="516465"/>
            <a:ext cx="448619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JOYFUL AG CHURCH OF DAVAO</a:t>
            </a:r>
          </a:p>
          <a:p>
            <a:r>
              <a:rPr lang="en-US" dirty="0"/>
              <a:t>        </a:t>
            </a:r>
            <a:r>
              <a:rPr lang="en-US" dirty="0" err="1"/>
              <a:t>Cabaguio</a:t>
            </a:r>
            <a:r>
              <a:rPr lang="en-US" dirty="0"/>
              <a:t> Avenue, </a:t>
            </a:r>
            <a:r>
              <a:rPr lang="en-US" dirty="0" err="1"/>
              <a:t>Agdao</a:t>
            </a:r>
            <a:r>
              <a:rPr lang="en-US" dirty="0"/>
              <a:t>,    </a:t>
            </a:r>
          </a:p>
          <a:p>
            <a:r>
              <a:rPr lang="en-US" dirty="0"/>
              <a:t>        Davao City Philippines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6FAEA-7D07-4429-B2E6-788C9233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13" name="Picture 1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DF37B9B9-8C92-48FE-87A9-A12257724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14" name="Picture 13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D9AA23C2-55BB-4F22-8512-2C200660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73AF49-12D0-49A7-A7B0-EF008F818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6177852-D853-4AC1-AFAA-3C9EDA24E39D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1B82001-7A4C-4EC5-AEC6-A108F54A72D6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6EA324-7098-433F-BCA8-CFE42F7269FB}"/>
              </a:ext>
            </a:extLst>
          </p:cNvPr>
          <p:cNvSpPr txBox="1"/>
          <p:nvPr/>
        </p:nvSpPr>
        <p:spPr>
          <a:xfrm>
            <a:off x="422031" y="1336431"/>
            <a:ext cx="670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2. Keep aside your giving</a:t>
            </a:r>
          </a:p>
          <a:p>
            <a:endParaRPr lang="en-US" sz="3600" dirty="0"/>
          </a:p>
        </p:txBody>
      </p:sp>
      <p:pic>
        <p:nvPicPr>
          <p:cNvPr id="4" name="Graphic 3" descr="Piggy Bank">
            <a:extLst>
              <a:ext uri="{FF2B5EF4-FFF2-40B4-BE49-F238E27FC236}">
                <a16:creationId xmlns:a16="http://schemas.microsoft.com/office/drawing/2014/main" id="{C25738F6-6339-40AC-B410-E81479AB7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33445" y="2370309"/>
            <a:ext cx="3245815" cy="3245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94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86" y="0"/>
            <a:ext cx="7842403" cy="1474330"/>
          </a:xfrm>
        </p:spPr>
        <p:txBody>
          <a:bodyPr>
            <a:normAutofit/>
          </a:bodyPr>
          <a:lstStyle/>
          <a:p>
            <a:r>
              <a:rPr lang="en-US" b="1" dirty="0"/>
              <a:t>PRAYER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021" y="2075290"/>
            <a:ext cx="8261768" cy="3137572"/>
          </a:xfrm>
        </p:spPr>
        <p:txBody>
          <a:bodyPr>
            <a:normAutofit fontScale="62500" lnSpcReduction="20000"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002060"/>
                </a:solidFill>
              </a:rPr>
              <a:t>pray for our nation, government officials from national to local, men in uniform, medical professionals and our brethren abroad working to fight against the pandemic </a:t>
            </a:r>
            <a:r>
              <a:rPr lang="en-US" sz="5100" b="1" dirty="0">
                <a:solidFill>
                  <a:srgbClr val="002060"/>
                </a:solidFill>
              </a:rPr>
              <a:t>COVID</a:t>
            </a:r>
            <a:r>
              <a:rPr lang="en-US" sz="5400" b="1" dirty="0">
                <a:solidFill>
                  <a:srgbClr val="002060"/>
                </a:solidFill>
              </a:rPr>
              <a:t>-19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C12ED3-B2F4-46DF-AF64-DBF9E969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8" y="1744188"/>
            <a:ext cx="2482851" cy="1954355"/>
          </a:xfrm>
          <a:prstGeom prst="rect">
            <a:avLst/>
          </a:prstGeom>
        </p:spPr>
      </p:pic>
      <p:pic>
        <p:nvPicPr>
          <p:cNvPr id="9" name="Picture 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B64E4B49-58BA-47F0-B315-F409C30E62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6121853"/>
            <a:ext cx="609600" cy="609600"/>
          </a:xfrm>
          <a:prstGeom prst="rect">
            <a:avLst/>
          </a:prstGeom>
        </p:spPr>
      </p:pic>
      <p:pic>
        <p:nvPicPr>
          <p:cNvPr id="13" name="Picture 12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8EBC4FE1-7A7E-49E5-85E0-BE442CA71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0128" y="6148505"/>
            <a:ext cx="571387" cy="571387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7D34C771-AF82-4C70-8A7E-44478E48C927}"/>
              </a:ext>
            </a:extLst>
          </p:cNvPr>
          <p:cNvSpPr txBox="1">
            <a:spLocks/>
          </p:cNvSpPr>
          <p:nvPr/>
        </p:nvSpPr>
        <p:spPr>
          <a:xfrm>
            <a:off x="5994857" y="6171950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BE79AA5C-916E-408A-8F43-1FF4146F6728}"/>
              </a:ext>
            </a:extLst>
          </p:cNvPr>
          <p:cNvSpPr txBox="1">
            <a:spLocks/>
          </p:cNvSpPr>
          <p:nvPr/>
        </p:nvSpPr>
        <p:spPr>
          <a:xfrm>
            <a:off x="8964840" y="6173929"/>
            <a:ext cx="3246657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26160537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22" y="821265"/>
            <a:ext cx="7035067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b="1" dirty="0"/>
              <a:t>announcements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6DC1EB10-C742-45EF-BD6C-3D0E74B2DF28}"/>
              </a:ext>
            </a:extLst>
          </p:cNvPr>
          <p:cNvSpPr txBox="1">
            <a:spLocks/>
          </p:cNvSpPr>
          <p:nvPr/>
        </p:nvSpPr>
        <p:spPr>
          <a:xfrm>
            <a:off x="7693056" y="516465"/>
            <a:ext cx="448619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JOYFUL AG CHURCH OF DAVAO</a:t>
            </a:r>
          </a:p>
          <a:p>
            <a:r>
              <a:rPr lang="en-US" dirty="0"/>
              <a:t>        </a:t>
            </a:r>
            <a:r>
              <a:rPr lang="en-US" dirty="0" err="1"/>
              <a:t>Cabaguio</a:t>
            </a:r>
            <a:r>
              <a:rPr lang="en-US" dirty="0"/>
              <a:t> Avenue, </a:t>
            </a:r>
            <a:r>
              <a:rPr lang="en-US" dirty="0" err="1"/>
              <a:t>Agdao</a:t>
            </a:r>
            <a:r>
              <a:rPr lang="en-US" dirty="0"/>
              <a:t>,    </a:t>
            </a:r>
          </a:p>
          <a:p>
            <a:r>
              <a:rPr lang="en-US" dirty="0"/>
              <a:t>        Davao City Philippines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C76FAEA-7D07-4429-B2E6-788C9233B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13" name="Picture 1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DF37B9B9-8C92-48FE-87A9-A12257724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14" name="Picture 13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D9AA23C2-55BB-4F22-8512-2C20066012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673AF49-12D0-49A7-A7B0-EF008F818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6177852-D853-4AC1-AFAA-3C9EDA24E39D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D1B82001-7A4C-4EC5-AEC6-A108F54A72D6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375466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634" y="640081"/>
            <a:ext cx="6373765" cy="68580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b="1" dirty="0">
                <a:latin typeface="Felix Titling" panose="04060505060202020A04" pitchFamily="82" charset="0"/>
              </a:rPr>
              <a:t>March</a:t>
            </a:r>
            <a:br>
              <a:rPr lang="en-US" sz="2000" b="1" dirty="0">
                <a:latin typeface="Felix Titling" panose="04060505060202020A04" pitchFamily="82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 – Winnie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Saliling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ROSE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MUÑoZ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18 – alfredo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bagas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21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Donnavie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Gene Geronimo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25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rosemarie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sahagun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26 – Danielle Angela Luna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28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arianne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Leopoldo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henjie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rapal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Ketchie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Faith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Coquilla</a:t>
            </a:r>
            <a:endParaRPr lang="en-US" sz="20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3816451" y="292294"/>
            <a:ext cx="3982745" cy="1846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93913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9C9B8E-AAF3-4651-B6E4-11C024412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6116" y="75847"/>
            <a:ext cx="8666160" cy="667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725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770" y="312615"/>
            <a:ext cx="6819956" cy="6314832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/>
              <a:t>Weekend services are </a:t>
            </a:r>
            <a:r>
              <a:rPr lang="en-US" sz="7500" b="1" dirty="0">
                <a:solidFill>
                  <a:srgbClr val="FF0000"/>
                </a:solidFill>
              </a:rPr>
              <a:t>suspended</a:t>
            </a:r>
            <a:br>
              <a:rPr lang="en-US" b="1" dirty="0"/>
            </a:br>
            <a:r>
              <a:rPr lang="en-US" sz="8800" b="1" dirty="0"/>
              <a:t>join our </a:t>
            </a:r>
            <a:r>
              <a:rPr lang="en-US" sz="11500" b="1" dirty="0">
                <a:solidFill>
                  <a:srgbClr val="FF0000"/>
                </a:solidFill>
              </a:rPr>
              <a:t>online</a:t>
            </a:r>
            <a:r>
              <a:rPr lang="en-US" b="1" dirty="0"/>
              <a:t> </a:t>
            </a:r>
            <a:r>
              <a:rPr lang="en-US" sz="6600" b="1" dirty="0"/>
              <a:t>gatherings</a:t>
            </a:r>
            <a:br>
              <a:rPr lang="en-US" sz="6600" b="1" dirty="0"/>
            </a:br>
            <a:r>
              <a:rPr lang="en-US" sz="4400" b="1" dirty="0">
                <a:solidFill>
                  <a:srgbClr val="FF0000"/>
                </a:solidFill>
              </a:rPr>
              <a:t>SUNDAY</a:t>
            </a:r>
            <a:r>
              <a:rPr lang="en-US" sz="4400" b="1" dirty="0"/>
              <a:t>|</a:t>
            </a:r>
            <a:r>
              <a:rPr lang="en-US" sz="4400" b="1" dirty="0">
                <a:solidFill>
                  <a:srgbClr val="FF0000"/>
                </a:solidFill>
              </a:rPr>
              <a:t>9:00 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8336" y="516465"/>
            <a:ext cx="4500914" cy="5374517"/>
          </a:xfrm>
        </p:spPr>
        <p:txBody>
          <a:bodyPr anchor="ctr">
            <a:normAutofit/>
          </a:bodyPr>
          <a:lstStyle/>
          <a:p>
            <a:r>
              <a:rPr lang="en-US" b="1" dirty="0"/>
              <a:t>JOYFUL AG CHURCH OF DAVAO</a:t>
            </a:r>
          </a:p>
          <a:p>
            <a:r>
              <a:rPr lang="en-US" dirty="0"/>
              <a:t>        </a:t>
            </a:r>
            <a:r>
              <a:rPr lang="en-US" dirty="0" err="1"/>
              <a:t>Cabaguio</a:t>
            </a:r>
            <a:r>
              <a:rPr lang="en-US" dirty="0"/>
              <a:t> Avenue, </a:t>
            </a:r>
            <a:r>
              <a:rPr lang="en-US" dirty="0" err="1"/>
              <a:t>Agdao</a:t>
            </a:r>
            <a:r>
              <a:rPr lang="en-US" dirty="0"/>
              <a:t>,    </a:t>
            </a:r>
          </a:p>
          <a:p>
            <a:r>
              <a:rPr lang="en-US" dirty="0"/>
              <a:t>        Davao City Philippines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B80D6-DD98-465C-B2C0-3F8225FA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7" name="Picture 6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E7FFE7C-AA92-46B8-ADA0-755073F4D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9" name="Picture 8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0D61C17A-577F-4F47-BE12-3599603C8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3AFD15-20A2-4153-AB58-C9B26B085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9EAF156-7BF8-44CC-B8FD-E042D347EB21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1718359-7A09-4DB9-A508-49CA30343CA8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400056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86" y="0"/>
            <a:ext cx="7842403" cy="1474330"/>
          </a:xfrm>
        </p:spPr>
        <p:txBody>
          <a:bodyPr>
            <a:normAutofit/>
          </a:bodyPr>
          <a:lstStyle/>
          <a:p>
            <a:r>
              <a:rPr lang="en-US" b="1" dirty="0"/>
              <a:t>PRAYER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021" y="2075290"/>
            <a:ext cx="8261768" cy="401479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002060"/>
                </a:solidFill>
              </a:rPr>
              <a:t>pray for our nation, government officials from national to local, men in uniform, medical professionals and our brethren abroad working to fight against the pandemic </a:t>
            </a:r>
            <a:r>
              <a:rPr lang="en-US" sz="5100" b="1" dirty="0">
                <a:solidFill>
                  <a:srgbClr val="002060"/>
                </a:solidFill>
              </a:rPr>
              <a:t>COVID</a:t>
            </a:r>
            <a:r>
              <a:rPr lang="en-US" sz="5400" b="1" dirty="0">
                <a:solidFill>
                  <a:srgbClr val="002060"/>
                </a:solidFill>
              </a:rPr>
              <a:t>-19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C12ED3-B2F4-46DF-AF64-DBF9E969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09" y="1895088"/>
            <a:ext cx="2241500" cy="176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86" y="0"/>
            <a:ext cx="7842403" cy="1474330"/>
          </a:xfrm>
        </p:spPr>
        <p:txBody>
          <a:bodyPr>
            <a:normAutofit/>
          </a:bodyPr>
          <a:lstStyle/>
          <a:p>
            <a:r>
              <a:rPr lang="en-US" b="1" dirty="0"/>
              <a:t>Welcome to </a:t>
            </a:r>
            <a:br>
              <a:rPr lang="en-US" b="1" dirty="0"/>
            </a:br>
            <a:r>
              <a:rPr lang="en-US" b="1" dirty="0"/>
              <a:t>joyful ag church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021" y="2157274"/>
            <a:ext cx="8608826" cy="3932808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002060"/>
                </a:solidFill>
              </a:rPr>
              <a:t>Nicole </a:t>
            </a:r>
            <a:r>
              <a:rPr lang="en-US" sz="5400" b="1" dirty="0" err="1">
                <a:solidFill>
                  <a:srgbClr val="002060"/>
                </a:solidFill>
              </a:rPr>
              <a:t>Diosanta</a:t>
            </a:r>
            <a:endParaRPr lang="en-US" sz="5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002060"/>
                </a:solidFill>
              </a:rPr>
              <a:t>Jameson L. </a:t>
            </a:r>
            <a:r>
              <a:rPr lang="en-US" sz="5400" b="1" dirty="0" err="1">
                <a:solidFill>
                  <a:srgbClr val="002060"/>
                </a:solidFill>
              </a:rPr>
              <a:t>Pasague</a:t>
            </a:r>
            <a:endParaRPr lang="en-US" sz="5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endParaRPr lang="en-US" sz="48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endParaRPr lang="en-US" sz="5400" b="1" dirty="0">
              <a:solidFill>
                <a:srgbClr val="002060"/>
              </a:solidFill>
            </a:endParaRPr>
          </a:p>
        </p:txBody>
      </p:sp>
      <p:pic>
        <p:nvPicPr>
          <p:cNvPr id="1026" name="Picture 2" descr="Image result for welcome">
            <a:extLst>
              <a:ext uri="{FF2B5EF4-FFF2-40B4-BE49-F238E27FC236}">
                <a16:creationId xmlns:a16="http://schemas.microsoft.com/office/drawing/2014/main" id="{0C8649FA-98C8-4F38-BE47-E26C3D9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 rot="16200000">
            <a:off x="-1946760" y="2022283"/>
            <a:ext cx="6860912" cy="2816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24A1423-C4A7-4FF4-AC7E-DE7D1A457E7C}"/>
              </a:ext>
            </a:extLst>
          </p:cNvPr>
          <p:cNvSpPr txBox="1">
            <a:spLocks/>
          </p:cNvSpPr>
          <p:nvPr/>
        </p:nvSpPr>
        <p:spPr>
          <a:xfrm>
            <a:off x="3501983" y="5906695"/>
            <a:ext cx="8698902" cy="963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</a:rPr>
              <a:t>See you again next Sunday! ;-)</a:t>
            </a:r>
          </a:p>
        </p:txBody>
      </p:sp>
    </p:spTree>
    <p:extLst>
      <p:ext uri="{BB962C8B-B14F-4D97-AF65-F5344CB8AC3E}">
        <p14:creationId xmlns:p14="http://schemas.microsoft.com/office/powerpoint/2010/main" val="2364289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B80D6-DD98-465C-B2C0-3F8225FA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130" y="1263618"/>
            <a:ext cx="5193871" cy="4088312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6A56224C-2F60-4167-A658-9C7889C9D70A}"/>
              </a:ext>
            </a:extLst>
          </p:cNvPr>
          <p:cNvSpPr txBox="1">
            <a:spLocks/>
          </p:cNvSpPr>
          <p:nvPr/>
        </p:nvSpPr>
        <p:spPr>
          <a:xfrm>
            <a:off x="7643330" y="360486"/>
            <a:ext cx="450091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JOYFUL AG CHURCH OF DAVAO</a:t>
            </a:r>
          </a:p>
          <a:p>
            <a:r>
              <a:rPr lang="en-US"/>
              <a:t>        Cabaguio Avenue, Agdao,    </a:t>
            </a:r>
          </a:p>
          <a:p>
            <a:r>
              <a:rPr lang="en-US"/>
              <a:t>        Davao City Philippines</a:t>
            </a:r>
          </a:p>
          <a:p>
            <a:endParaRPr lang="en-US" dirty="0"/>
          </a:p>
        </p:txBody>
      </p:sp>
      <p:pic>
        <p:nvPicPr>
          <p:cNvPr id="19" name="Picture 1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80D20C14-931D-48C5-AF38-D5B41C4164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580" y="3532438"/>
            <a:ext cx="609600" cy="609600"/>
          </a:xfrm>
          <a:prstGeom prst="rect">
            <a:avLst/>
          </a:prstGeom>
        </p:spPr>
      </p:pic>
      <p:pic>
        <p:nvPicPr>
          <p:cNvPr id="20" name="Picture 19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93E231EB-4E9C-43DA-AFD6-4560E253DA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1543" y="4248913"/>
            <a:ext cx="571387" cy="571387"/>
          </a:xfrm>
          <a:prstGeom prst="rect">
            <a:avLst/>
          </a:prstGeom>
        </p:spPr>
      </p:pic>
      <p:pic>
        <p:nvPicPr>
          <p:cNvPr id="21" name="Picture 2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346BF49-8DBA-433C-9AD7-C55D0670E9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3330" y="2717103"/>
            <a:ext cx="609600" cy="609600"/>
          </a:xfrm>
          <a:prstGeom prst="rect">
            <a:avLst/>
          </a:prstGeom>
        </p:spPr>
      </p:pic>
      <p:sp>
        <p:nvSpPr>
          <p:cNvPr id="22" name="Subtitle 2">
            <a:extLst>
              <a:ext uri="{FF2B5EF4-FFF2-40B4-BE49-F238E27FC236}">
                <a16:creationId xmlns:a16="http://schemas.microsoft.com/office/drawing/2014/main" id="{0DB5B501-5886-4601-8273-C1D8F6ADF2D6}"/>
              </a:ext>
            </a:extLst>
          </p:cNvPr>
          <p:cNvSpPr txBox="1">
            <a:spLocks/>
          </p:cNvSpPr>
          <p:nvPr/>
        </p:nvSpPr>
        <p:spPr>
          <a:xfrm>
            <a:off x="8234986" y="3580915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8BDB5E05-B910-4CE1-AC6D-0DC6D7353100}"/>
              </a:ext>
            </a:extLst>
          </p:cNvPr>
          <p:cNvSpPr txBox="1">
            <a:spLocks/>
          </p:cNvSpPr>
          <p:nvPr/>
        </p:nvSpPr>
        <p:spPr>
          <a:xfrm>
            <a:off x="8234987" y="4260605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31329908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6074" y="297234"/>
            <a:ext cx="8166536" cy="968975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ooper Std Black" panose="0208090304030B020404" pitchFamily="18" charset="0"/>
                <a:cs typeface="Adobe Arabic" panose="02040503050201020203" pitchFamily="18" charset="-78"/>
              </a:rPr>
              <a:t>SCHEDULE OF SERVICES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E22D84-681F-45D4-96F9-FC19F2436308}"/>
              </a:ext>
            </a:extLst>
          </p:cNvPr>
          <p:cNvSpPr/>
          <p:nvPr/>
        </p:nvSpPr>
        <p:spPr>
          <a:xfrm>
            <a:off x="4234650" y="1051566"/>
            <a:ext cx="7292188" cy="550920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>
              <a:defRPr/>
            </a:pPr>
            <a:r>
              <a:rPr lang="en-US" sz="4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Script MT Bold" pitchFamily="66" charset="0"/>
              </a:rPr>
              <a:t>Sunday School by Department</a:t>
            </a:r>
          </a:p>
          <a:p>
            <a:pPr algn="ctr">
              <a:defRPr/>
            </a:pPr>
            <a:r>
              <a:rPr lang="en-US" sz="4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8:00 – 9:00 AM</a:t>
            </a:r>
          </a:p>
          <a:p>
            <a:pPr algn="ctr">
              <a:defRPr/>
            </a:pPr>
            <a:r>
              <a:rPr lang="en-US" sz="4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Script MT Bold" pitchFamily="66" charset="0"/>
              </a:rPr>
              <a:t>Morning Service</a:t>
            </a:r>
            <a:r>
              <a:rPr lang="en-US" sz="4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  </a:t>
            </a:r>
          </a:p>
          <a:p>
            <a:pPr algn="ctr">
              <a:defRPr/>
            </a:pPr>
            <a:r>
              <a:rPr lang="en-US" sz="4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9:00 – 11:00 AM</a:t>
            </a:r>
          </a:p>
          <a:p>
            <a:pPr algn="ctr">
              <a:defRPr/>
            </a:pPr>
            <a:r>
              <a:rPr lang="en-US" sz="4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Script MT Bold" pitchFamily="66" charset="0"/>
              </a:rPr>
              <a:t>Children Church</a:t>
            </a:r>
            <a:endParaRPr lang="en-US" sz="4400" b="1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FF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>
              <a:defRPr/>
            </a:pPr>
            <a:r>
              <a:rPr lang="en-US" sz="4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10:00 – 11:00 AM</a:t>
            </a:r>
          </a:p>
          <a:p>
            <a:pPr algn="ctr">
              <a:defRPr/>
            </a:pPr>
            <a:r>
              <a:rPr lang="en-US" sz="4400" b="1" cap="none" spc="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Script MT Bold" pitchFamily="66" charset="0"/>
              </a:rPr>
              <a:t>Evening Service</a:t>
            </a:r>
          </a:p>
          <a:p>
            <a:pPr algn="ctr">
              <a:defRPr/>
            </a:pPr>
            <a:r>
              <a:rPr lang="en-US" sz="4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5:00 – 7:00 PM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38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0158A45-225F-42D0-8C05-48C15FF13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7239" y="178179"/>
            <a:ext cx="8684761" cy="650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74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D5CD9-AD2A-40A5-9635-F1AF41BE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60090A-5621-46DB-A6D0-B7EFDBEB4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69806" y="563329"/>
            <a:ext cx="9252388" cy="5731341"/>
          </a:xfrm>
        </p:spPr>
      </p:pic>
    </p:spTree>
    <p:extLst>
      <p:ext uri="{BB962C8B-B14F-4D97-AF65-F5344CB8AC3E}">
        <p14:creationId xmlns:p14="http://schemas.microsoft.com/office/powerpoint/2010/main" val="3132424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16326-1C88-44FF-BAB8-659EBBBC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212" y="629136"/>
            <a:ext cx="8610600" cy="1293028"/>
          </a:xfrm>
        </p:spPr>
        <p:txBody>
          <a:bodyPr/>
          <a:lstStyle/>
          <a:p>
            <a:r>
              <a:rPr lang="en-US" dirty="0"/>
              <a:t>SMDC CAMPUS GROUND BREAKING (January 28, 2020)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0AE19A-4335-4C46-9D72-8A4509DBA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556" y="1922164"/>
            <a:ext cx="8593323" cy="4833744"/>
          </a:xfrm>
        </p:spPr>
      </p:pic>
    </p:spTree>
    <p:extLst>
      <p:ext uri="{BB962C8B-B14F-4D97-AF65-F5344CB8AC3E}">
        <p14:creationId xmlns:p14="http://schemas.microsoft.com/office/powerpoint/2010/main" val="40780919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C67590-A1E7-42D3-BFBB-C5CA152E72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06" y="-1"/>
            <a:ext cx="878729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748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3271" y="0"/>
            <a:ext cx="8610600" cy="1563804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>
                <a:latin typeface="Felix Titling" panose="04060505060202020A04" pitchFamily="82" charset="0"/>
              </a:rPr>
              <a:t>BOARD MEETING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405550" y="1651548"/>
            <a:ext cx="878729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You are hereby directed to attend the meeting</a:t>
            </a:r>
          </a:p>
          <a:p>
            <a:pPr algn="ctr">
              <a:defRPr/>
            </a:pPr>
            <a:r>
              <a:rPr lang="en-US" sz="6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right after the service</a:t>
            </a:r>
            <a:r>
              <a:rPr lang="en-US" sz="48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.</a:t>
            </a:r>
          </a:p>
          <a:p>
            <a:pPr algn="ctr">
              <a:defRPr/>
            </a:pP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For strict compliance.</a:t>
            </a:r>
          </a:p>
          <a:p>
            <a:pPr marL="742950" indent="-742950" algn="ctr">
              <a:buAutoNum type="arabicPeriod"/>
              <a:defRPr/>
            </a:pPr>
            <a:endParaRPr lang="en-US" sz="44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44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456468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7CA772-FDF4-4E7C-A99C-4CD9A0C58626}"/>
              </a:ext>
            </a:extLst>
          </p:cNvPr>
          <p:cNvSpPr/>
          <p:nvPr/>
        </p:nvSpPr>
        <p:spPr>
          <a:xfrm>
            <a:off x="3665502" y="1514688"/>
            <a:ext cx="82673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Reminders: </a:t>
            </a:r>
            <a:r>
              <a:rPr 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No Discipleship Training later, will resume until further notice. </a:t>
            </a:r>
          </a:p>
        </p:txBody>
      </p:sp>
    </p:spTree>
    <p:extLst>
      <p:ext uri="{BB962C8B-B14F-4D97-AF65-F5344CB8AC3E}">
        <p14:creationId xmlns:p14="http://schemas.microsoft.com/office/powerpoint/2010/main" val="1988263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7CA772-FDF4-4E7C-A99C-4CD9A0C58626}"/>
              </a:ext>
            </a:extLst>
          </p:cNvPr>
          <p:cNvSpPr/>
          <p:nvPr/>
        </p:nvSpPr>
        <p:spPr>
          <a:xfrm>
            <a:off x="3665502" y="1514688"/>
            <a:ext cx="82673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60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Reminders: </a:t>
            </a:r>
            <a:r>
              <a:rPr 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No Discipleship Training later, will resume until further notice. </a:t>
            </a:r>
          </a:p>
        </p:txBody>
      </p:sp>
    </p:spTree>
    <p:extLst>
      <p:ext uri="{BB962C8B-B14F-4D97-AF65-F5344CB8AC3E}">
        <p14:creationId xmlns:p14="http://schemas.microsoft.com/office/powerpoint/2010/main" val="977897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6" y="566495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Felix Titling" panose="04060505060202020A04" pitchFamily="82" charset="0"/>
              </a:rPr>
              <a:t>Women’s Department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404706" y="2235103"/>
            <a:ext cx="841602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Please stay after the service for a short meeting.</a:t>
            </a:r>
          </a:p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Reminder: Fellowship @ Grace Assembly of God Church in Ma-a on March 14, 2020</a:t>
            </a:r>
          </a:p>
          <a:p>
            <a:pPr algn="ctr">
              <a:defRPr/>
            </a:pPr>
            <a:endParaRPr lang="en-US" sz="40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40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338638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6" y="566495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latin typeface="Felix Titling" panose="04060505060202020A04" pitchFamily="82" charset="0"/>
              </a:rPr>
              <a:t>Youth Department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591181" y="1739769"/>
            <a:ext cx="8416029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Officers and Representatives’ Meeting, later @ 2PM. As directed by the President.</a:t>
            </a:r>
          </a:p>
          <a:p>
            <a:pPr algn="ctr">
              <a:defRPr/>
            </a:pPr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For your compliance.</a:t>
            </a:r>
          </a:p>
          <a:p>
            <a:pPr algn="ctr">
              <a:defRPr/>
            </a:pP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48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314005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761" y="3939949"/>
            <a:ext cx="7268847" cy="1273908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>
                <a:solidFill>
                  <a:srgbClr val="FF0000"/>
                </a:solidFill>
              </a:rPr>
              <a:t>Rev. George B. GERONIMO</a:t>
            </a:r>
            <a:br>
              <a:rPr lang="en-US" sz="3600" b="1" dirty="0">
                <a:solidFill>
                  <a:srgbClr val="FF0000"/>
                </a:solidFill>
              </a:rPr>
            </a:br>
            <a:r>
              <a:rPr lang="en-US" sz="2400" b="1" dirty="0"/>
              <a:t>HOST PASTOR</a:t>
            </a:r>
            <a:endParaRPr lang="en-US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7" name="Picture 6" descr="A person standing in front of a curtain&#10;&#10;Description automatically generated">
            <a:extLst>
              <a:ext uri="{FF2B5EF4-FFF2-40B4-BE49-F238E27FC236}">
                <a16:creationId xmlns:a16="http://schemas.microsoft.com/office/drawing/2014/main" id="{2587F6ED-563A-4A7C-A67F-B602B9F1DF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62" t="25152" r="19564" b="45845"/>
          <a:stretch/>
        </p:blipFill>
        <p:spPr>
          <a:xfrm>
            <a:off x="2367415" y="1426243"/>
            <a:ext cx="2291967" cy="232901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17F34875-4473-44A8-89E3-8A5F680A4890}"/>
              </a:ext>
            </a:extLst>
          </p:cNvPr>
          <p:cNvSpPr txBox="1">
            <a:spLocks/>
          </p:cNvSpPr>
          <p:nvPr/>
        </p:nvSpPr>
        <p:spPr>
          <a:xfrm>
            <a:off x="7678336" y="516465"/>
            <a:ext cx="450091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JOYFUL AG CHURCH OF DAVAO</a:t>
            </a:r>
          </a:p>
          <a:p>
            <a:r>
              <a:rPr lang="en-US"/>
              <a:t>        Cabaguio Avenue, Agdao,    </a:t>
            </a:r>
          </a:p>
          <a:p>
            <a:r>
              <a:rPr lang="en-US"/>
              <a:t>        Davao City Philippines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DFF7BD9-E1D2-442C-8B97-34072ABE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15" name="Picture 14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11DC4D13-656A-49D2-A700-D4677633D9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16" name="Picture 15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32319879-4B91-47DD-83DD-D13F3836F4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EF4AB46F-0C76-4A3A-ABB6-DD3EB1C92D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8" name="Subtitle 2">
            <a:extLst>
              <a:ext uri="{FF2B5EF4-FFF2-40B4-BE49-F238E27FC236}">
                <a16:creationId xmlns:a16="http://schemas.microsoft.com/office/drawing/2014/main" id="{12619AFE-F1EE-4221-BF77-F76F622E3525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7D2ED601-8FD9-404B-9397-73C6DA4F2168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223715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DD43-6C8E-466F-A333-1FF821EA4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8676" y="3365532"/>
            <a:ext cx="5824491" cy="1293028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Bri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4F0328-7FCF-4E14-942D-61F6D8E84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469" y="0"/>
            <a:ext cx="7726532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698BB99-7863-45FC-9C13-13146A4B0F29}"/>
              </a:ext>
            </a:extLst>
          </p:cNvPr>
          <p:cNvSpPr txBox="1">
            <a:spLocks/>
          </p:cNvSpPr>
          <p:nvPr/>
        </p:nvSpPr>
        <p:spPr>
          <a:xfrm>
            <a:off x="0" y="1961964"/>
            <a:ext cx="4545367" cy="32314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b="1" dirty="0"/>
              <a:t>Bring your own </a:t>
            </a:r>
            <a:r>
              <a:rPr lang="en-US" sz="5400" b="1" dirty="0" err="1"/>
              <a:t>baon</a:t>
            </a:r>
            <a:r>
              <a:rPr lang="en-US" sz="5400" b="1" dirty="0"/>
              <a:t> (</a:t>
            </a:r>
            <a:r>
              <a:rPr lang="en-US" sz="5400" b="1" dirty="0" err="1"/>
              <a:t>b.y.o.b</a:t>
            </a:r>
            <a:r>
              <a:rPr lang="en-US" sz="54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38068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634" y="1"/>
            <a:ext cx="6373765" cy="749808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b="1" dirty="0">
                <a:latin typeface="Felix Titling" panose="04060505060202020A04" pitchFamily="82" charset="0"/>
              </a:rPr>
              <a:t>March</a:t>
            </a:r>
            <a:br>
              <a:rPr lang="en-US" sz="2000" b="1" dirty="0">
                <a:latin typeface="Felix Titling" panose="04060505060202020A04" pitchFamily="82" charset="0"/>
              </a:rPr>
            </a:br>
            <a:br>
              <a:rPr lang="en-US" sz="2000" b="1" dirty="0">
                <a:latin typeface="Felix Titling" panose="04060505060202020A04" pitchFamily="82" charset="0"/>
              </a:rPr>
            </a:br>
            <a:r>
              <a:rPr lang="en-US" sz="24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1 – </a:t>
            </a:r>
            <a:r>
              <a:rPr lang="en-US" sz="2400" b="1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mariano</a:t>
            </a:r>
            <a:r>
              <a:rPr lang="en-US" sz="24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jr.</a:t>
            </a:r>
            <a:r>
              <a:rPr lang="en-US" sz="24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pardo</a:t>
            </a:r>
            <a:br>
              <a:rPr lang="en-US" sz="24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</a:br>
            <a:r>
              <a:rPr lang="en-US" sz="2400" b="1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3 – Alicia </a:t>
            </a:r>
            <a:r>
              <a:rPr lang="en-US" sz="2400" b="1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cs typeface="Arial" panose="020B0604020202020204" pitchFamily="34" charset="0"/>
              </a:rPr>
              <a:t>arendain</a:t>
            </a:r>
            <a:b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  - James Philip </a:t>
            </a:r>
            <a:r>
              <a:rPr lang="en-US" altLang="en-US" sz="2400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Biong</a:t>
            </a:r>
            <a:b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4 – Ma. </a:t>
            </a:r>
            <a:r>
              <a:rPr lang="en-US" altLang="en-US" sz="2400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Maica</a:t>
            </a:r>
            <a: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Biong</a:t>
            </a:r>
            <a:b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 – </a:t>
            </a:r>
            <a:r>
              <a:rPr lang="en-US" altLang="en-US" sz="2400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dexter</a:t>
            </a:r>
            <a: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dorlones</a:t>
            </a:r>
            <a:b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 – </a:t>
            </a:r>
            <a:r>
              <a:rPr lang="en-US" altLang="en-US" sz="2400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ritchel</a:t>
            </a:r>
            <a: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lucero</a:t>
            </a:r>
            <a:b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12 – </a:t>
            </a:r>
            <a:r>
              <a:rPr lang="en-US" altLang="en-US" sz="2400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Ramil</a:t>
            </a:r>
            <a:r>
              <a:rPr lang="en-US" altLang="en-US" sz="2400" dirty="0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prstClr val="white"/>
                </a:solidFill>
                <a:effectLst>
                  <a:glow rad="127000">
                    <a:prstClr val="black"/>
                  </a:glow>
                  <a:outerShdw blurRad="38100" dist="38100" dir="2700000" algn="tl">
                    <a:prstClr val="black">
                      <a:alpha val="43000"/>
                    </a:prst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Morgado</a:t>
            </a:r>
            <a:br>
              <a:rPr lang="en-US" sz="2000" b="1" dirty="0">
                <a:latin typeface="Felix Titling" panose="04060505060202020A04" pitchFamily="82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  -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Frecille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Ann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Sagusara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15 – </a:t>
            </a:r>
            <a:r>
              <a:rPr lang="en-US" altLang="en-US" sz="2400" dirty="0" err="1"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eric</a:t>
            </a:r>
            <a:r>
              <a:rPr lang="en-US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lucero</a:t>
            </a:r>
            <a:r>
              <a:rPr lang="en-US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*today</a:t>
            </a:r>
            <a:br>
              <a:rPr lang="en-US" altLang="en-US" sz="2400" dirty="0">
                <a:solidFill>
                  <a:srgbClr val="FF0000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 – Winnie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Saliling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ROSE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MUÑoZ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18 – alfredo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bagas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21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Donnavie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Gene Geronimo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25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rosemarie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sahagun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26 – Danielle Angela Luna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28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arianne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Leopoldo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30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henjie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rapal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20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8209254" y="182879"/>
            <a:ext cx="3982744" cy="184661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43960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85" y="2396971"/>
            <a:ext cx="7705818" cy="512241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sz="2800" b="1" dirty="0">
                <a:latin typeface="Felix Titling" panose="04060505060202020A04" pitchFamily="82" charset="0"/>
              </a:rPr>
              <a:t>February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8 – Joseph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Tapiamon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9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phil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gerodias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 – Ely Bustamante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 – Vanessa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Enot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virginia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ballaret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 – Andy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Abanto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bella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geronimo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15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guellermo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“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jun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”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lagumbay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Jance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abanto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22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Jussel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Moral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27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lecel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reyes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14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3404706" y="0"/>
            <a:ext cx="8787292" cy="26455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86293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443" y="2666100"/>
            <a:ext cx="7705818" cy="33418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b="1" dirty="0">
                <a:latin typeface="Felix Titling" panose="04060505060202020A04" pitchFamily="82" charset="0"/>
              </a:rPr>
              <a:t>Belated happy birthday</a:t>
            </a:r>
            <a:b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27 – </a:t>
            </a:r>
            <a:r>
              <a:rPr lang="en-US" altLang="en-US" sz="36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lecel</a:t>
            </a:r>
            <a: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S. </a:t>
            </a:r>
            <a:r>
              <a:rPr lang="en-US" altLang="en-US" sz="36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reyes</a:t>
            </a:r>
            <a:endParaRPr lang="en-US" sz="20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3404706" y="0"/>
            <a:ext cx="8787292" cy="26455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3600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443" y="2645546"/>
            <a:ext cx="7705818" cy="4640801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b="1" dirty="0">
                <a:latin typeface="Felix Titling" panose="04060505060202020A04" pitchFamily="82" charset="0"/>
              </a:rPr>
              <a:t>happy birthday</a:t>
            </a:r>
            <a:b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 – </a:t>
            </a:r>
            <a:r>
              <a:rPr lang="en-US" altLang="en-US" sz="36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Jance</a:t>
            </a:r>
            <a: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abanto</a:t>
            </a:r>
            <a:b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20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3404706" y="0"/>
            <a:ext cx="8787292" cy="26455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702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4821" y="56186"/>
            <a:ext cx="8610600" cy="2308324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002060"/>
                </a:solidFill>
              </a:rPr>
              <a:t>DISCIPLESHIP</a:t>
            </a:r>
            <a:br>
              <a:rPr lang="en-US" sz="4800" b="1" dirty="0">
                <a:solidFill>
                  <a:srgbClr val="002060"/>
                </a:solidFill>
              </a:rPr>
            </a:br>
            <a:r>
              <a:rPr lang="en-US" sz="4800" b="1" dirty="0">
                <a:solidFill>
                  <a:srgbClr val="002060"/>
                </a:solidFill>
              </a:rPr>
              <a:t>TRAINING MATERIAL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B387F8-7F37-4BC0-8364-BD939A9B5655}"/>
              </a:ext>
            </a:extLst>
          </p:cNvPr>
          <p:cNvSpPr txBox="1"/>
          <p:nvPr/>
        </p:nvSpPr>
        <p:spPr>
          <a:xfrm>
            <a:off x="3586579" y="2364510"/>
            <a:ext cx="860542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BOOK: </a:t>
            </a:r>
            <a:r>
              <a:rPr lang="en-US" sz="4400" b="1" dirty="0">
                <a:solidFill>
                  <a:srgbClr val="FF0000"/>
                </a:solidFill>
              </a:rPr>
              <a:t>“PATUKURANAN SA PAGTOO” (FOUNDATION)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6BDE89-E183-4BD7-9191-E75C7E88F4B2}"/>
              </a:ext>
            </a:extLst>
          </p:cNvPr>
          <p:cNvSpPr/>
          <p:nvPr/>
        </p:nvSpPr>
        <p:spPr>
          <a:xfrm>
            <a:off x="4925176" y="3769362"/>
            <a:ext cx="5928226" cy="34163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Pre-order for only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Price: PHP 320.00</a:t>
            </a:r>
          </a:p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Price: PHP 280.00</a:t>
            </a:r>
          </a:p>
          <a:p>
            <a:pPr algn="ctr"/>
            <a:endParaRPr 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12719D-353D-47AA-A639-3507EDADFE74}"/>
              </a:ext>
            </a:extLst>
          </p:cNvPr>
          <p:cNvCxnSpPr>
            <a:cxnSpLocks/>
          </p:cNvCxnSpPr>
          <p:nvPr/>
        </p:nvCxnSpPr>
        <p:spPr>
          <a:xfrm>
            <a:off x="4785064" y="5086904"/>
            <a:ext cx="6068338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824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5" y="229046"/>
            <a:ext cx="8610600" cy="1563804"/>
          </a:xfrm>
        </p:spPr>
        <p:txBody>
          <a:bodyPr>
            <a:noAutofit/>
          </a:bodyPr>
          <a:lstStyle/>
          <a:p>
            <a:pPr algn="ctr"/>
            <a:r>
              <a:rPr lang="en-US" sz="6000" b="1" u="sng" dirty="0">
                <a:latin typeface="Felix Titling" panose="04060505060202020A04" pitchFamily="82" charset="0"/>
              </a:rPr>
              <a:t>Special board meeting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591181" y="2021896"/>
            <a:ext cx="8416029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To all board members, please be back later at </a:t>
            </a: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3PM</a:t>
            </a:r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for the special board meeting.</a:t>
            </a:r>
          </a:p>
          <a:p>
            <a:pPr algn="ctr">
              <a:defRPr/>
            </a:pPr>
            <a:endParaRPr 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For your compliance.</a:t>
            </a:r>
            <a:endParaRPr lang="en-US" sz="40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822405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5" y="229046"/>
            <a:ext cx="8610600" cy="1563804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>
                <a:latin typeface="Felix Titling" panose="04060505060202020A04" pitchFamily="82" charset="0"/>
              </a:rPr>
              <a:t>Culmination of prayer and fasting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591181" y="2021896"/>
            <a:ext cx="841602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Join the culmination night here in our church this coming Friday, Jan. 24, 2020, 7PM-10PM.</a:t>
            </a:r>
          </a:p>
          <a:p>
            <a:pPr algn="ctr">
              <a:defRPr/>
            </a:pPr>
            <a:endParaRPr 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“In my distress, I called to the Lord, and He answered me.” Psalm 120:1</a:t>
            </a:r>
            <a:endParaRPr lang="en-US" sz="40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40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830423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634" y="1842904"/>
            <a:ext cx="6373765" cy="5848725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b="1" dirty="0">
                <a:latin typeface="Felix Titling" panose="04060505060202020A04" pitchFamily="82" charset="0"/>
              </a:rPr>
              <a:t>JANUARY</a:t>
            </a:r>
            <a:br>
              <a:rPr lang="en-US" sz="2000" b="1" dirty="0">
                <a:latin typeface="Felix Titling" panose="04060505060202020A04" pitchFamily="82" charset="0"/>
              </a:rPr>
            </a:br>
            <a:br>
              <a:rPr lang="en-US" sz="2000" b="1" dirty="0">
                <a:latin typeface="Felix Titling" panose="04060505060202020A04" pitchFamily="82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04 – Princess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keith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segura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05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jaiah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mer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ubas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05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jovelyn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segura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05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elizabeth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mongcal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06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rey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daquipil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07 - Bernadette Grace DAQUIPIL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16 -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andy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abanto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16 - roger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sevillano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18 – Charmaine P. Geronimo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23 - AZIEL LAYSON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24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vevon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dorlones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25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Jemar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Limuran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26 – noel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reyes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26 –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jeniffer</a:t>
            </a:r>
            <a: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bIOng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20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7682752" y="0"/>
            <a:ext cx="4509245" cy="2090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5270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6" y="84748"/>
            <a:ext cx="8610600" cy="1563804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>
                <a:latin typeface="Felix Titling" panose="04060505060202020A04" pitchFamily="82" charset="0"/>
              </a:rPr>
              <a:t>Praise and worship team meeting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589494" y="1733300"/>
            <a:ext cx="841602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To all board members, dept. heads (MM, WM, YA/Youth &amp; PH569 Student Center), Pastoral Staff(s), Thanksgiving Committee Heads and Members, please be back later at 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2PM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for our first meeting for the</a:t>
            </a:r>
          </a:p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fiscal year 2020.</a:t>
            </a:r>
          </a:p>
          <a:p>
            <a:pPr algn="ctr">
              <a:defRPr/>
            </a:pP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Complete attendance is a must.</a:t>
            </a:r>
            <a:endParaRPr lang="en-US" sz="32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156480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922" y="821265"/>
            <a:ext cx="7035067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3600" b="1" dirty="0">
                <a:solidFill>
                  <a:srgbClr val="FF0000"/>
                </a:solidFill>
              </a:rPr>
              <a:t>Hebrews 10:25</a:t>
            </a:r>
            <a:br>
              <a:rPr lang="en-US" b="1" dirty="0"/>
            </a:br>
            <a:r>
              <a:rPr lang="en-US" sz="2800" b="1" dirty="0"/>
              <a:t>(Let us) not giving up meeting together, as some are in the habit of doing, but encouraging one another—and all the more as you see the Day approaching.</a:t>
            </a:r>
            <a:endParaRPr lang="en-US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F7974DC-B005-4E7E-8054-47BC497CEBC4}"/>
              </a:ext>
            </a:extLst>
          </p:cNvPr>
          <p:cNvSpPr txBox="1">
            <a:spLocks/>
          </p:cNvSpPr>
          <p:nvPr/>
        </p:nvSpPr>
        <p:spPr>
          <a:xfrm>
            <a:off x="7678336" y="516465"/>
            <a:ext cx="450091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JOYFUL AG CHURCH OF DAVAO</a:t>
            </a:r>
          </a:p>
          <a:p>
            <a:r>
              <a:rPr lang="en-US"/>
              <a:t>        Cabaguio Avenue, Agdao,    </a:t>
            </a:r>
          </a:p>
          <a:p>
            <a:r>
              <a:rPr lang="en-US"/>
              <a:t>        Davao City Philippines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941E8C-63D6-4A1D-9E1A-63E2907E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13" name="Picture 1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0BF6EC8-C7ED-4A96-8016-0D9DE942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14" name="Picture 13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18C840FE-7132-485C-AEA5-4E1EC3E4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CE5D1D-9653-435F-BF61-E3E468456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85EDB9B-F94F-4CF9-B474-325AC0C8841F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E14CC77-B13F-4235-9BE0-79CF744B6486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272253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1685" y="1827411"/>
            <a:ext cx="7705818" cy="5848725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en-US" b="1" dirty="0">
                <a:latin typeface="Felix Titling" panose="04060505060202020A04" pitchFamily="82" charset="0"/>
              </a:rPr>
              <a:t>JANUARY</a:t>
            </a:r>
            <a:br>
              <a:rPr lang="en-US" b="1" dirty="0">
                <a:latin typeface="Felix Titling" panose="04060505060202020A04" pitchFamily="82" charset="0"/>
              </a:rPr>
            </a:br>
            <a:br>
              <a:rPr lang="en-US" sz="2000" b="1" dirty="0">
                <a:latin typeface="Felix Titling" panose="04060505060202020A04" pitchFamily="82" charset="0"/>
              </a:rPr>
            </a:br>
            <a:r>
              <a:rPr lang="en-US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26 – noel </a:t>
            </a:r>
            <a:r>
              <a:rPr lang="en-US" altLang="en-US" sz="4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reyes</a:t>
            </a:r>
            <a:br>
              <a:rPr lang="en-US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26 – </a:t>
            </a:r>
            <a:r>
              <a:rPr lang="en-US" altLang="en-US" sz="4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jeniffer</a:t>
            </a:r>
            <a:r>
              <a:rPr lang="en-US" altLang="en-US" sz="4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44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bIOng</a:t>
            </a:r>
            <a:br>
              <a:rPr lang="en-US" altLang="en-US" sz="24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20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3404706" y="0"/>
            <a:ext cx="8787292" cy="26455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02820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6386" y="0"/>
            <a:ext cx="7842403" cy="1474330"/>
          </a:xfrm>
        </p:spPr>
        <p:txBody>
          <a:bodyPr>
            <a:normAutofit/>
          </a:bodyPr>
          <a:lstStyle/>
          <a:p>
            <a:r>
              <a:rPr lang="en-US" b="1" dirty="0"/>
              <a:t>Welcome to </a:t>
            </a:r>
            <a:br>
              <a:rPr lang="en-US" b="1" dirty="0"/>
            </a:br>
            <a:r>
              <a:rPr lang="en-US" b="1" dirty="0"/>
              <a:t>joyful ag church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021" y="2316022"/>
            <a:ext cx="8608826" cy="2882980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002060"/>
                </a:solidFill>
              </a:rPr>
              <a:t>Josie M. Adorable</a:t>
            </a: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5400" b="1" dirty="0">
                <a:solidFill>
                  <a:srgbClr val="002060"/>
                </a:solidFill>
                <a:effectLst/>
              </a:rPr>
              <a:t>Rue</a:t>
            </a:r>
            <a:r>
              <a:rPr lang="en-US" sz="5400" b="1" dirty="0">
                <a:solidFill>
                  <a:srgbClr val="002060"/>
                </a:solidFill>
              </a:rPr>
              <a:t>l M. </a:t>
            </a:r>
            <a:r>
              <a:rPr lang="en-US" sz="5400" b="1" dirty="0" err="1">
                <a:solidFill>
                  <a:srgbClr val="002060"/>
                </a:solidFill>
              </a:rPr>
              <a:t>Manlubatan</a:t>
            </a:r>
            <a:endParaRPr lang="en-US" sz="5400" b="1" dirty="0">
              <a:solidFill>
                <a:srgbClr val="002060"/>
              </a:solidFill>
            </a:endParaRPr>
          </a:p>
          <a:p>
            <a:pPr mar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5400" b="1" dirty="0" err="1">
                <a:solidFill>
                  <a:srgbClr val="002060"/>
                </a:solidFill>
                <a:effectLst/>
              </a:rPr>
              <a:t>Marites</a:t>
            </a:r>
            <a:r>
              <a:rPr lang="en-US" sz="5400" b="1" dirty="0">
                <a:solidFill>
                  <a:srgbClr val="002060"/>
                </a:solidFill>
                <a:effectLst/>
              </a:rPr>
              <a:t> M. </a:t>
            </a:r>
            <a:r>
              <a:rPr lang="en-US" sz="5400" b="1" dirty="0" err="1">
                <a:solidFill>
                  <a:srgbClr val="002060"/>
                </a:solidFill>
                <a:effectLst/>
              </a:rPr>
              <a:t>Manlubatan</a:t>
            </a:r>
            <a:endParaRPr lang="en-US" sz="6600" b="1" dirty="0">
              <a:solidFill>
                <a:srgbClr val="002060"/>
              </a:solidFill>
              <a:effectLst/>
            </a:endParaRPr>
          </a:p>
        </p:txBody>
      </p:sp>
      <p:pic>
        <p:nvPicPr>
          <p:cNvPr id="1026" name="Picture 2" descr="Image result for welcome">
            <a:extLst>
              <a:ext uri="{FF2B5EF4-FFF2-40B4-BE49-F238E27FC236}">
                <a16:creationId xmlns:a16="http://schemas.microsoft.com/office/drawing/2014/main" id="{0C8649FA-98C8-4F38-BE47-E26C3D97E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25"/>
          <a:stretch/>
        </p:blipFill>
        <p:spPr bwMode="auto">
          <a:xfrm rot="16200000">
            <a:off x="-1581198" y="1943062"/>
            <a:ext cx="6860912" cy="2974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24A1423-C4A7-4FF4-AC7E-DE7D1A457E7C}"/>
              </a:ext>
            </a:extLst>
          </p:cNvPr>
          <p:cNvSpPr txBox="1">
            <a:spLocks/>
          </p:cNvSpPr>
          <p:nvPr/>
        </p:nvSpPr>
        <p:spPr>
          <a:xfrm>
            <a:off x="3501983" y="5677017"/>
            <a:ext cx="8698902" cy="96347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FF0000"/>
                </a:solidFill>
              </a:rPr>
              <a:t>See you again next Sunday! ;-)</a:t>
            </a:r>
          </a:p>
        </p:txBody>
      </p:sp>
    </p:spTree>
    <p:extLst>
      <p:ext uri="{BB962C8B-B14F-4D97-AF65-F5344CB8AC3E}">
        <p14:creationId xmlns:p14="http://schemas.microsoft.com/office/powerpoint/2010/main" val="31708023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7906" y="1192306"/>
            <a:ext cx="4509245" cy="5848725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b="1" dirty="0">
                <a:latin typeface="Felix Titling" panose="04060505060202020A04" pitchFamily="82" charset="0"/>
              </a:rPr>
              <a:t>Belated Happy birthday December 2019</a:t>
            </a:r>
            <a:br>
              <a:rPr lang="en-US" sz="2000" b="1" dirty="0">
                <a:latin typeface="Felix Titling" panose="04060505060202020A04" pitchFamily="82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06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Arbe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Boy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saluntay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06 – Julius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ceazar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cacas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06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jerelyn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luna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 – FAUSTINO PAGUIRIGAN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11 – JOSEPHINE BONIAO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12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jesseryl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palma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 – ANJY ABANTO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andy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abanto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14 – PTRA. NARCISA GERONIMO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16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dianna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egot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19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garry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segura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22 – PTR. GEORGE GERONIMO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23 – princess joy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perez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24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rogel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Alonzo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endParaRPr lang="en-US" sz="20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7682752" y="0"/>
            <a:ext cx="4509245" cy="2090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0B76B-DFE4-406C-AB0C-FF8E46ED3F11}"/>
              </a:ext>
            </a:extLst>
          </p:cNvPr>
          <p:cNvSpPr/>
          <p:nvPr/>
        </p:nvSpPr>
        <p:spPr>
          <a:xfrm>
            <a:off x="8099611" y="2671007"/>
            <a:ext cx="40923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28 – LEAH PARDO</a:t>
            </a:r>
          </a:p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31 – RAFFY SUAYO</a:t>
            </a:r>
          </a:p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31 – FELIMON BONIAO</a:t>
            </a:r>
            <a:endParaRPr lang="en-PH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675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6" y="84748"/>
            <a:ext cx="8610600" cy="1563804"/>
          </a:xfrm>
        </p:spPr>
        <p:txBody>
          <a:bodyPr>
            <a:noAutofit/>
          </a:bodyPr>
          <a:lstStyle/>
          <a:p>
            <a:pPr algn="ctr"/>
            <a:r>
              <a:rPr lang="en-US" sz="5400" b="1" u="sng" dirty="0">
                <a:latin typeface="Felix Titling" panose="04060505060202020A04" pitchFamily="82" charset="0"/>
              </a:rPr>
              <a:t>BOARD and COUNCIL meeting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589494" y="1733300"/>
            <a:ext cx="8416029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To all board members, dept. heads (MM, WM, YA/Youth &amp; PH569 Student Center), Pastoral Staff(s), Thanksgiving Committee Heads and Members, please be back later at </a:t>
            </a: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2PM</a:t>
            </a: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for our first meeting for the</a:t>
            </a:r>
          </a:p>
          <a:p>
            <a:pPr algn="ctr">
              <a:defRPr/>
            </a:pPr>
            <a:r>
              <a:rPr 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fiscal year 2020.</a:t>
            </a:r>
          </a:p>
          <a:p>
            <a:pPr algn="ctr">
              <a:defRPr/>
            </a:pP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Complete attendance is a must.</a:t>
            </a:r>
            <a:endParaRPr lang="en-US" sz="32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32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5852090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F4D588AE-DD8C-4AC2-8BC2-310F461AD73C}"/>
              </a:ext>
            </a:extLst>
          </p:cNvPr>
          <p:cNvSpPr txBox="1">
            <a:spLocks/>
          </p:cNvSpPr>
          <p:nvPr/>
        </p:nvSpPr>
        <p:spPr>
          <a:xfrm>
            <a:off x="3544866" y="301841"/>
            <a:ext cx="8392438" cy="3781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>
                <a:cs typeface="Browallia New" panose="020B0502040204020203" pitchFamily="34" charset="-34"/>
              </a:rPr>
              <a:t>Welcome!</a:t>
            </a:r>
            <a:br>
              <a:rPr lang="en-US" sz="8800" b="1" dirty="0">
                <a:cs typeface="Browallia New" panose="020B0502040204020203" pitchFamily="34" charset="-34"/>
              </a:rPr>
            </a:br>
            <a:br>
              <a:rPr lang="en-US" sz="8800" b="1" dirty="0">
                <a:cs typeface="Browallia New" panose="020B0502040204020203" pitchFamily="34" charset="-34"/>
              </a:rPr>
            </a:br>
            <a:r>
              <a:rPr lang="en-US" sz="4800" b="1" dirty="0">
                <a:solidFill>
                  <a:srgbClr val="FF0000"/>
                </a:solidFill>
                <a:cs typeface="Browallia New" panose="020B0502040204020203" pitchFamily="34" charset="-34"/>
              </a:rPr>
              <a:t>Jacqueline D. </a:t>
            </a:r>
            <a:r>
              <a:rPr lang="en-US" sz="4800" b="1" dirty="0" err="1">
                <a:solidFill>
                  <a:srgbClr val="FF0000"/>
                </a:solidFill>
                <a:cs typeface="Browallia New" panose="020B0502040204020203" pitchFamily="34" charset="-34"/>
              </a:rPr>
              <a:t>Candazo</a:t>
            </a:r>
            <a:endParaRPr lang="en-US" sz="6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2640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1353671"/>
            <a:ext cx="8610600" cy="4470080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cs typeface="Browallia New" panose="020B0502040204020203" pitchFamily="34" charset="-34"/>
              </a:rPr>
              <a:t>Prayer &amp; Fasting</a:t>
            </a:r>
            <a:br>
              <a:rPr lang="en-US" sz="6600" dirty="0"/>
            </a:br>
            <a:r>
              <a:rPr lang="en-US" sz="4400" b="1" dirty="0">
                <a:solidFill>
                  <a:srgbClr val="FF0000"/>
                </a:solidFill>
              </a:rPr>
              <a:t>January 04, 2020</a:t>
            </a:r>
            <a:br>
              <a:rPr lang="en-US" sz="4400" b="1" dirty="0">
                <a:solidFill>
                  <a:srgbClr val="FF0000"/>
                </a:solidFill>
              </a:rPr>
            </a:br>
            <a:r>
              <a:rPr lang="en-US" sz="4400" b="1" dirty="0">
                <a:solidFill>
                  <a:srgbClr val="FF0000"/>
                </a:solidFill>
              </a:rPr>
              <a:t>1</a:t>
            </a:r>
            <a:r>
              <a:rPr lang="en-US" sz="4400" b="1" baseline="30000" dirty="0">
                <a:solidFill>
                  <a:srgbClr val="FF0000"/>
                </a:solidFill>
              </a:rPr>
              <a:t>st</a:t>
            </a:r>
            <a:r>
              <a:rPr lang="en-US" sz="4400" b="1" dirty="0">
                <a:solidFill>
                  <a:srgbClr val="FF0000"/>
                </a:solidFill>
              </a:rPr>
              <a:t> SATURDAY OF THE MONTH</a:t>
            </a:r>
          </a:p>
        </p:txBody>
      </p:sp>
    </p:spTree>
    <p:extLst>
      <p:ext uri="{BB962C8B-B14F-4D97-AF65-F5344CB8AC3E}">
        <p14:creationId xmlns:p14="http://schemas.microsoft.com/office/powerpoint/2010/main" val="25876615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665502" y="1233223"/>
            <a:ext cx="826738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Special Offering: Earthquake Victims </a:t>
            </a: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(Assembly of God Churches in Kidapawan and </a:t>
            </a:r>
            <a:r>
              <a:rPr lang="en-US" sz="48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Makilala</a:t>
            </a: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CA772-FDF4-4E7C-A99C-4CD9A0C58626}"/>
              </a:ext>
            </a:extLst>
          </p:cNvPr>
          <p:cNvSpPr/>
          <p:nvPr/>
        </p:nvSpPr>
        <p:spPr>
          <a:xfrm>
            <a:off x="3773078" y="2031082"/>
            <a:ext cx="8267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2252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404706" y="1514688"/>
            <a:ext cx="87872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72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Children’s Sunday</a:t>
            </a:r>
          </a:p>
          <a:p>
            <a:pPr algn="ctr">
              <a:defRPr/>
            </a:pPr>
            <a:r>
              <a:rPr lang="en-US" sz="48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November 24, 2019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7CA772-FDF4-4E7C-A99C-4CD9A0C58626}"/>
              </a:ext>
            </a:extLst>
          </p:cNvPr>
          <p:cNvSpPr/>
          <p:nvPr/>
        </p:nvSpPr>
        <p:spPr>
          <a:xfrm>
            <a:off x="3773078" y="2031082"/>
            <a:ext cx="8267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11582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87CA772-FDF4-4E7C-A99C-4CD9A0C58626}"/>
              </a:ext>
            </a:extLst>
          </p:cNvPr>
          <p:cNvSpPr/>
          <p:nvPr/>
        </p:nvSpPr>
        <p:spPr>
          <a:xfrm>
            <a:off x="3773078" y="2031082"/>
            <a:ext cx="8267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endParaRPr lang="en-US" sz="48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53F39D-F8A4-441B-B224-3FEEBBFBA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05" y="0"/>
            <a:ext cx="8850047" cy="693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356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6" y="136189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7200" b="1" dirty="0">
                <a:latin typeface="Felix Titling" panose="04060505060202020A04" pitchFamily="82" charset="0"/>
              </a:rPr>
              <a:t>YA-ball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492209" y="1405327"/>
            <a:ext cx="841602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Basketball game will resume tonight at 8:30PM to 10:30PM, </a:t>
            </a:r>
            <a:r>
              <a:rPr lang="en-US" sz="54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Lifestream</a:t>
            </a: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Gym</a:t>
            </a:r>
          </a:p>
          <a:p>
            <a:pPr algn="ctr">
              <a:defRPr/>
            </a:pPr>
            <a:endParaRPr lang="en-US" sz="5400" b="1" dirty="0">
              <a:solidFill>
                <a:srgbClr val="00206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54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288726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787" y="821265"/>
            <a:ext cx="6584202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3600" b="1" dirty="0">
                <a:solidFill>
                  <a:srgbClr val="FF0000"/>
                </a:solidFill>
              </a:rPr>
              <a:t>ROMANS 13:1</a:t>
            </a:r>
            <a:br>
              <a:rPr lang="en-US" b="1" dirty="0"/>
            </a:br>
            <a:r>
              <a:rPr lang="en-US" sz="2800" b="1" dirty="0"/>
              <a:t>Let everyone be subject to the governing authorities, for there is no authority except that which God has established. The authorities that exist have been established by God.</a:t>
            </a:r>
            <a:endParaRPr lang="en-US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F7974DC-B005-4E7E-8054-47BC497CEBC4}"/>
              </a:ext>
            </a:extLst>
          </p:cNvPr>
          <p:cNvSpPr txBox="1">
            <a:spLocks/>
          </p:cNvSpPr>
          <p:nvPr/>
        </p:nvSpPr>
        <p:spPr>
          <a:xfrm>
            <a:off x="7678336" y="516465"/>
            <a:ext cx="450091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JOYFUL AG CHURCH OF DAVAO</a:t>
            </a:r>
          </a:p>
          <a:p>
            <a:r>
              <a:rPr lang="en-US"/>
              <a:t>        Cabaguio Avenue, Agdao,    </a:t>
            </a:r>
          </a:p>
          <a:p>
            <a:r>
              <a:rPr lang="en-US"/>
              <a:t>        Davao City Philippines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941E8C-63D6-4A1D-9E1A-63E2907E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13" name="Picture 1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0BF6EC8-C7ED-4A96-8016-0D9DE942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14" name="Picture 13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18C840FE-7132-485C-AEA5-4E1EC3E4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CE5D1D-9653-435F-BF61-E3E468456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85EDB9B-F94F-4CF9-B474-325AC0C8841F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E14CC77-B13F-4235-9BE0-79CF744B6486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284655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6" y="566495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Felix Titling" panose="04060505060202020A04" pitchFamily="82" charset="0"/>
              </a:rPr>
              <a:t>Men’s Ministry</a:t>
            </a:r>
            <a:br>
              <a:rPr lang="en-US" sz="6600" b="1" dirty="0">
                <a:latin typeface="Felix Titling" panose="04060505060202020A04" pitchFamily="82" charset="0"/>
              </a:rPr>
            </a:br>
            <a:r>
              <a:rPr lang="en-US" sz="6600" b="1" dirty="0">
                <a:latin typeface="Felix Titling" panose="04060505060202020A04" pitchFamily="82" charset="0"/>
              </a:rPr>
              <a:t>Department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493896" y="2221273"/>
            <a:ext cx="84160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Meeting after service</a:t>
            </a:r>
            <a:endParaRPr lang="en-US" sz="80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6441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6" y="868174"/>
            <a:ext cx="8610600" cy="1293028"/>
          </a:xfrm>
        </p:spPr>
        <p:txBody>
          <a:bodyPr>
            <a:noAutofit/>
          </a:bodyPr>
          <a:lstStyle/>
          <a:p>
            <a:pPr algn="ctr"/>
            <a:r>
              <a:rPr lang="en-US" sz="6600" b="1" dirty="0">
                <a:latin typeface="Felix Titling" panose="04060505060202020A04" pitchFamily="82" charset="0"/>
              </a:rPr>
              <a:t>WM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404706" y="2983273"/>
            <a:ext cx="841602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Please stay after the service for a meeting.</a:t>
            </a:r>
          </a:p>
          <a:p>
            <a:pPr algn="ctr">
              <a:defRPr/>
            </a:pPr>
            <a:endParaRPr lang="en-US" sz="54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 algn="ctr">
              <a:defRPr/>
            </a:pPr>
            <a:r>
              <a:rPr lang="en-US" sz="54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Thank you! </a:t>
            </a:r>
          </a:p>
        </p:txBody>
      </p:sp>
    </p:spTree>
    <p:extLst>
      <p:ext uri="{BB962C8B-B14F-4D97-AF65-F5344CB8AC3E}">
        <p14:creationId xmlns:p14="http://schemas.microsoft.com/office/powerpoint/2010/main" val="3304371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2B5F3-763B-4143-9721-D53EE4F69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706" y="0"/>
            <a:ext cx="8787294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5687F8-A1EF-4EC5-BEBC-F8D5B8C8DE5B}"/>
              </a:ext>
            </a:extLst>
          </p:cNvPr>
          <p:cNvSpPr txBox="1"/>
          <p:nvPr/>
        </p:nvSpPr>
        <p:spPr>
          <a:xfrm>
            <a:off x="3550023" y="4800600"/>
            <a:ext cx="5414683" cy="120032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Palos Verdes Sports and Country Club Inc.</a:t>
            </a:r>
          </a:p>
          <a:p>
            <a:pPr algn="ctr"/>
            <a:r>
              <a:rPr lang="en-US" sz="2400" b="1" dirty="0"/>
              <a:t>Maa Diversion Road, Davao City</a:t>
            </a:r>
          </a:p>
        </p:txBody>
      </p:sp>
    </p:spTree>
    <p:extLst>
      <p:ext uri="{BB962C8B-B14F-4D97-AF65-F5344CB8AC3E}">
        <p14:creationId xmlns:p14="http://schemas.microsoft.com/office/powerpoint/2010/main" val="7659008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mission offering">
            <a:extLst>
              <a:ext uri="{FF2B5EF4-FFF2-40B4-BE49-F238E27FC236}">
                <a16:creationId xmlns:a16="http://schemas.microsoft.com/office/drawing/2014/main" id="{0F8BF11E-C181-4AC4-B2D7-9C2334ED0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706" y="44388"/>
            <a:ext cx="8787293" cy="678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615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177" y="3190914"/>
            <a:ext cx="4608599" cy="3469862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en-US" b="1" dirty="0" err="1">
                <a:latin typeface="Felix Titling" panose="04060505060202020A04" pitchFamily="82" charset="0"/>
              </a:rPr>
              <a:t>november</a:t>
            </a:r>
            <a:br>
              <a:rPr lang="en-US" sz="2000" b="1" dirty="0">
                <a:latin typeface="Felix Titling" panose="04060505060202020A04" pitchFamily="82" charset="0"/>
              </a:rPr>
            </a:br>
            <a:b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02 – Aries Moran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03 – Carlo Miguel Solon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PH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03 - </a:t>
            </a:r>
            <a:r>
              <a:rPr lang="en-PH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Jairah</a:t>
            </a:r>
            <a:r>
              <a:rPr lang="en-PH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PH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Natania</a:t>
            </a:r>
            <a:r>
              <a:rPr lang="en-PH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Sahagun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05 - 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Jiannah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Natalie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Villanueva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05 – Rosalie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Clarito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06 – Leslie Paguirigan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06 – Emma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Rejas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PH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07 - Salve B. </a:t>
            </a:r>
            <a:r>
              <a:rPr lang="en-PH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Espadera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09-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Szchedrieck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Raganit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 – Daniel Francis Munoz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10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Xiara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Franceska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Munoz</a:t>
            </a:r>
            <a:b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latin typeface="Verdana" panose="020B060403050404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</a:br>
            <a:br>
              <a:rPr lang="en-US" sz="20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endParaRPr lang="en-US" sz="20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5378451" y="0"/>
            <a:ext cx="4636476" cy="2090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20B76B-DFE4-406C-AB0C-FF8E46ED3F11}"/>
              </a:ext>
            </a:extLst>
          </p:cNvPr>
          <p:cNvSpPr/>
          <p:nvPr/>
        </p:nvSpPr>
        <p:spPr>
          <a:xfrm>
            <a:off x="8099611" y="2456795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11 - 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Neresa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Mahilum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13 - Selah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Quinley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Labanero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19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Ptr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. Nina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Cagumbay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22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Joycee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 Gomez </a:t>
            </a:r>
          </a:p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23 – Lera Ann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Pansaon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24 –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Mariz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 Jean Moran</a:t>
            </a:r>
          </a:p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24 – Michelle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Lagungan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buClrTx/>
              <a:buSzTx/>
              <a:buFontTx/>
              <a:buNone/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25 - 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Ailyn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Raganit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26 - 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Regem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 M.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Ruado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26 - 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Meljoy</a:t>
            </a: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 M.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Anke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27 -  Lemuel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Lyson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29 – Shella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Garaydo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29 – Kristine Jean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Boniao</a:t>
            </a:r>
            <a:endParaRPr lang="en-US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>
              <a:defRPr/>
            </a:pPr>
            <a:r>
              <a:rPr lang="en-US" altLang="en-US" sz="2000" dirty="0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29 – Ricardo </a:t>
            </a:r>
            <a:r>
              <a:rPr lang="en-US" altLang="en-US" sz="2000" dirty="0" err="1">
                <a:solidFill>
                  <a:schemeClr val="bg1"/>
                </a:solidFill>
                <a:effectLst>
                  <a:glow rad="127000">
                    <a:schemeClr val="tx1"/>
                  </a:glow>
                  <a:outerShdw blurRad="38100" dist="38100" dir="2700000" algn="tl">
                    <a:schemeClr val="tx1">
                      <a:alpha val="43000"/>
                    </a:schemeClr>
                  </a:outerShdw>
                </a:effectLst>
                <a:ea typeface="Times New Roman" panose="02020603050405020304" pitchFamily="18" charset="0"/>
                <a:cs typeface="Arial" panose="020B0604020202020204" pitchFamily="34" charset="0"/>
              </a:rPr>
              <a:t>Ellacer</a:t>
            </a:r>
            <a:endParaRPr lang="en-PH" altLang="en-US" sz="2000" dirty="0">
              <a:solidFill>
                <a:schemeClr val="bg1"/>
              </a:solidFill>
              <a:effectLst>
                <a:glow rad="127000">
                  <a:schemeClr val="tx1"/>
                </a:glow>
                <a:outerShdw blurRad="38100" dist="38100" dir="2700000" algn="tl">
                  <a:schemeClr val="tx1">
                    <a:alpha val="43000"/>
                  </a:schemeClr>
                </a:outerShdw>
              </a:effectLst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332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8683" y="2429436"/>
            <a:ext cx="8610600" cy="4303059"/>
          </a:xfrm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4400" b="1" dirty="0">
                <a:latin typeface="Felix Titling" panose="04060505060202020A04" pitchFamily="82" charset="0"/>
              </a:rPr>
              <a:t>Belated happy birthday</a:t>
            </a:r>
            <a:br>
              <a:rPr lang="en-US" sz="4400" b="1" dirty="0">
                <a:latin typeface="Felix Titling" panose="04060505060202020A04" pitchFamily="82" charset="0"/>
              </a:rPr>
            </a:br>
            <a:r>
              <a:rPr lang="en-US" sz="4400" b="1" dirty="0">
                <a:latin typeface="Felix Titling" panose="04060505060202020A04" pitchFamily="82" charset="0"/>
              </a:rPr>
              <a:t>October</a:t>
            </a:r>
            <a:br>
              <a:rPr lang="en-US" sz="4400" b="1" dirty="0">
                <a:latin typeface="Felix Titling" panose="04060505060202020A04" pitchFamily="82" charset="0"/>
              </a:rPr>
            </a:br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14 –  Regine G. </a:t>
            </a:r>
            <a:r>
              <a:rPr lang="en-US" sz="4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Cacas</a:t>
            </a:r>
            <a:b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15 – </a:t>
            </a:r>
            <a:r>
              <a:rPr lang="en-US" sz="4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Junbert</a:t>
            </a:r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Sahagun</a:t>
            </a:r>
            <a:b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16 – </a:t>
            </a:r>
            <a:r>
              <a:rPr lang="en-US" sz="4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Ptr</a:t>
            </a:r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. </a:t>
            </a:r>
            <a:r>
              <a:rPr lang="en-US" sz="4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Vhonex</a:t>
            </a:r>
            <a: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sz="4400" dirty="0" err="1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Elbanbuena</a:t>
            </a:r>
            <a:b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br>
              <a:rPr lang="en-US" sz="4400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</a:br>
            <a:endParaRPr lang="en-US" sz="4400" b="1" dirty="0">
              <a:latin typeface="Felix Titling" panose="04060505060202020A04" pitchFamily="82" charset="0"/>
            </a:endParaRP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64E61DDD-5671-4756-93C9-9959088467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133" b="4896"/>
          <a:stretch/>
        </p:blipFill>
        <p:spPr>
          <a:xfrm>
            <a:off x="5378451" y="0"/>
            <a:ext cx="4636476" cy="209073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775969" y="2878585"/>
            <a:ext cx="841602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sz="3200" b="1" dirty="0">
              <a:solidFill>
                <a:srgbClr val="FF000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74522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599" y="0"/>
            <a:ext cx="8610600" cy="5823751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cs typeface="Browallia New" panose="020B0502040204020203" pitchFamily="34" charset="-34"/>
              </a:rPr>
              <a:t>Pastors’ Appreciation</a:t>
            </a:r>
            <a:br>
              <a:rPr lang="en-US" sz="8800" b="1" dirty="0">
                <a:cs typeface="Browallia New" panose="020B0502040204020203" pitchFamily="34" charset="-34"/>
              </a:rPr>
            </a:br>
            <a:r>
              <a:rPr lang="en-US" sz="8800" b="1" dirty="0">
                <a:cs typeface="Browallia New" panose="020B0502040204020203" pitchFamily="34" charset="-34"/>
              </a:rPr>
              <a:t>Sunday</a:t>
            </a:r>
            <a:br>
              <a:rPr lang="en-US" sz="6600" dirty="0"/>
            </a:br>
            <a:r>
              <a:rPr lang="en-US" sz="4400" b="1" dirty="0">
                <a:solidFill>
                  <a:srgbClr val="FF0000"/>
                </a:solidFill>
              </a:rPr>
              <a:t>September 29, 2019</a:t>
            </a:r>
            <a:br>
              <a:rPr lang="en-US" sz="4400" b="1" dirty="0">
                <a:solidFill>
                  <a:srgbClr val="FF0000"/>
                </a:solidFill>
              </a:rPr>
            </a:br>
            <a:endParaRPr lang="en-US" sz="44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EFE477-E45C-405C-B5AD-17EB9FD6DF7A}"/>
              </a:ext>
            </a:extLst>
          </p:cNvPr>
          <p:cNvSpPr txBox="1"/>
          <p:nvPr/>
        </p:nvSpPr>
        <p:spPr>
          <a:xfrm>
            <a:off x="2820508" y="4714042"/>
            <a:ext cx="87607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When was the last time you let your pastor and his/her family know that you appreciate them?</a:t>
            </a:r>
          </a:p>
          <a:p>
            <a:pPr algn="ctr"/>
            <a:r>
              <a:rPr lang="en-US" sz="2800" b="1" dirty="0"/>
              <a:t>SHOW SOME LOVE. BE A BLESSING.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069812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6" y="0"/>
            <a:ext cx="8610600" cy="1293028"/>
          </a:xfrm>
        </p:spPr>
        <p:txBody>
          <a:bodyPr/>
          <a:lstStyle/>
          <a:p>
            <a:pPr algn="ctr"/>
            <a:r>
              <a:rPr lang="en-US" b="1" dirty="0">
                <a:latin typeface="Felix Titling" panose="04060505060202020A04" pitchFamily="82" charset="0"/>
              </a:rPr>
              <a:t>7 Things to remember when you are in trouble: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688467" y="1259359"/>
            <a:ext cx="841602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  <a:defRPr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Never Stop Praying</a:t>
            </a:r>
          </a:p>
          <a:p>
            <a:pPr marL="514350" indent="-514350">
              <a:buAutoNum type="arabicPeriod"/>
              <a:defRPr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God is capable to solve your problem</a:t>
            </a:r>
          </a:p>
          <a:p>
            <a:pPr marL="514350" indent="-514350">
              <a:buAutoNum type="arabicPeriod"/>
              <a:defRPr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Think about the past miracles that God has done in your life.</a:t>
            </a:r>
          </a:p>
          <a:p>
            <a:pPr marL="514350" indent="-514350">
              <a:buAutoNum type="arabicPeriod"/>
              <a:defRPr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He Is A Supernatural Being</a:t>
            </a:r>
          </a:p>
          <a:p>
            <a:pPr marL="514350" indent="-514350">
              <a:buAutoNum type="arabicPeriod"/>
              <a:defRPr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His love is unconditional</a:t>
            </a:r>
          </a:p>
          <a:p>
            <a:pPr marL="514350" indent="-514350">
              <a:buAutoNum type="arabicPeriod"/>
              <a:defRPr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Remember His Promises</a:t>
            </a:r>
          </a:p>
          <a:p>
            <a:pPr marL="514350" indent="-514350">
              <a:buAutoNum type="arabicPeriod"/>
              <a:defRPr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He Is A Living God</a:t>
            </a:r>
          </a:p>
          <a:p>
            <a:pPr marL="514350" indent="-514350">
              <a:buAutoNum type="arabicPeriod"/>
              <a:defRPr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239043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896" y="0"/>
            <a:ext cx="8610600" cy="1293028"/>
          </a:xfrm>
        </p:spPr>
        <p:txBody>
          <a:bodyPr/>
          <a:lstStyle/>
          <a:p>
            <a:pPr algn="ctr"/>
            <a:r>
              <a:rPr lang="en-US" b="1" dirty="0">
                <a:latin typeface="Felix Titling" panose="04060505060202020A04" pitchFamily="82" charset="0"/>
              </a:rPr>
              <a:t>7 Things to remember when you are in trouble: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493896" y="2228671"/>
            <a:ext cx="8416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3600" b="1" dirty="0">
                <a:solidFill>
                  <a:srgbClr val="00206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Today is yesterday’s tomorrow</a:t>
            </a:r>
          </a:p>
          <a:p>
            <a:pPr marL="514350" indent="-514350">
              <a:buAutoNum type="arabicPeriod"/>
              <a:defRPr/>
            </a:pPr>
            <a:endParaRPr lang="en-US" sz="3600" b="1" dirty="0">
              <a:solidFill>
                <a:srgbClr val="002060"/>
              </a:solidFill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37588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301841"/>
            <a:ext cx="8610600" cy="3781887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>
                <a:cs typeface="Browallia New" panose="020B0502040204020203" pitchFamily="34" charset="-34"/>
              </a:rPr>
              <a:t>Welcome!</a:t>
            </a:r>
            <a:br>
              <a:rPr lang="en-US" sz="8800" b="1" dirty="0">
                <a:cs typeface="Browallia New" panose="020B0502040204020203" pitchFamily="34" charset="-34"/>
              </a:rPr>
            </a:br>
            <a:br>
              <a:rPr lang="en-US" sz="8800" b="1" dirty="0">
                <a:cs typeface="Browallia New" panose="020B0502040204020203" pitchFamily="34" charset="-34"/>
              </a:rPr>
            </a:br>
            <a:r>
              <a:rPr lang="en-US" sz="4800" b="1" dirty="0">
                <a:solidFill>
                  <a:srgbClr val="FF0000"/>
                </a:solidFill>
                <a:cs typeface="Browallia New" panose="020B0502040204020203" pitchFamily="34" charset="-34"/>
              </a:rPr>
              <a:t>Jacqueline D. </a:t>
            </a:r>
            <a:r>
              <a:rPr lang="en-US" sz="4800" b="1" dirty="0" err="1">
                <a:solidFill>
                  <a:srgbClr val="FF0000"/>
                </a:solidFill>
                <a:cs typeface="Browallia New" panose="020B0502040204020203" pitchFamily="34" charset="-34"/>
              </a:rPr>
              <a:t>Candazo</a:t>
            </a:r>
            <a:endParaRPr lang="en-US" sz="6600" b="1"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50B927-3DC4-4A51-8DE1-4FE9693E1947}"/>
              </a:ext>
            </a:extLst>
          </p:cNvPr>
          <p:cNvSpPr txBox="1"/>
          <p:nvPr/>
        </p:nvSpPr>
        <p:spPr>
          <a:xfrm>
            <a:off x="3161560" y="4012706"/>
            <a:ext cx="80786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8922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787" y="821265"/>
            <a:ext cx="6584202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3600" b="1" dirty="0">
                <a:solidFill>
                  <a:srgbClr val="FF0000"/>
                </a:solidFill>
              </a:rPr>
              <a:t>Proverbs 3:5-6</a:t>
            </a:r>
            <a:br>
              <a:rPr lang="en-US" b="1" dirty="0"/>
            </a:br>
            <a:r>
              <a:rPr lang="en-US" sz="2800" b="1" dirty="0"/>
              <a:t>Trust in the LORD with all your heart and lean not on your own understanding; in all your ways submit to him, and he will make your paths straight.</a:t>
            </a:r>
            <a:endParaRPr lang="en-US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F7974DC-B005-4E7E-8054-47BC497CEBC4}"/>
              </a:ext>
            </a:extLst>
          </p:cNvPr>
          <p:cNvSpPr txBox="1">
            <a:spLocks/>
          </p:cNvSpPr>
          <p:nvPr/>
        </p:nvSpPr>
        <p:spPr>
          <a:xfrm>
            <a:off x="7678336" y="516465"/>
            <a:ext cx="450091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JOYFUL AG CHURCH OF DAVAO</a:t>
            </a:r>
          </a:p>
          <a:p>
            <a:r>
              <a:rPr lang="en-US"/>
              <a:t>        Cabaguio Avenue, Agdao,    </a:t>
            </a:r>
          </a:p>
          <a:p>
            <a:r>
              <a:rPr lang="en-US"/>
              <a:t>        Davao City Philippines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941E8C-63D6-4A1D-9E1A-63E2907E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13" name="Picture 1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0BF6EC8-C7ED-4A96-8016-0D9DE942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14" name="Picture 13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18C840FE-7132-485C-AEA5-4E1EC3E4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CE5D1D-9653-435F-BF61-E3E468456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85EDB9B-F94F-4CF9-B474-325AC0C8841F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E14CC77-B13F-4235-9BE0-79CF744B6486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3979095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71F449-D06A-468E-A3D6-944E9F818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1162976"/>
            <a:ext cx="9296400" cy="2974018"/>
          </a:xfrm>
        </p:spPr>
        <p:txBody>
          <a:bodyPr>
            <a:normAutofit/>
          </a:bodyPr>
          <a:lstStyle/>
          <a:p>
            <a:pPr algn="ctr"/>
            <a:r>
              <a:rPr lang="en-US" sz="9600" b="1" dirty="0">
                <a:cs typeface="Browallia New" panose="020B0502040204020203" pitchFamily="34" charset="-34"/>
              </a:rPr>
              <a:t>Thanksgiving</a:t>
            </a:r>
            <a:br>
              <a:rPr lang="en-US" sz="8000" b="1" dirty="0"/>
            </a:br>
            <a:r>
              <a:rPr lang="en-US" sz="8000" b="1" dirty="0"/>
              <a:t> ‘2019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83CD2DB-3462-4585-B2D8-9DAED45A3475}"/>
              </a:ext>
            </a:extLst>
          </p:cNvPr>
          <p:cNvSpPr txBox="1">
            <a:spLocks/>
          </p:cNvSpPr>
          <p:nvPr/>
        </p:nvSpPr>
        <p:spPr>
          <a:xfrm>
            <a:off x="1981201" y="3944484"/>
            <a:ext cx="10889876" cy="2429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solidFill>
                  <a:srgbClr val="FF0000"/>
                </a:solidFill>
                <a:latin typeface="+mn-lt"/>
              </a:rPr>
              <a:t>December 22, 2019</a:t>
            </a:r>
          </a:p>
          <a:p>
            <a:pPr algn="ctr"/>
            <a:r>
              <a:rPr lang="en-US" sz="5800" b="1" dirty="0">
                <a:solidFill>
                  <a:srgbClr val="002060"/>
                </a:solidFill>
                <a:latin typeface="+mn-lt"/>
              </a:rPr>
              <a:t>Service will start at exactly 8:00AM</a:t>
            </a:r>
          </a:p>
          <a:p>
            <a:pPr algn="ctr"/>
            <a:r>
              <a:rPr lang="en-US" sz="5800" b="1">
                <a:solidFill>
                  <a:srgbClr val="002060"/>
                </a:solidFill>
                <a:latin typeface="+mn-lt"/>
              </a:rPr>
              <a:t>Formal Attire</a:t>
            </a:r>
            <a:endParaRPr lang="en-US" sz="5800" b="1" dirty="0">
              <a:solidFill>
                <a:srgbClr val="00206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167854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26268CDA-DDB4-41F3-BD90-A4F3B6542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512" y="0"/>
            <a:ext cx="8300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673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491B74-8223-482C-9841-61D9BE0D7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close up of a flower&#10;&#10;Description automatically generated">
            <a:extLst>
              <a:ext uri="{FF2B5EF4-FFF2-40B4-BE49-F238E27FC236}">
                <a16:creationId xmlns:a16="http://schemas.microsoft.com/office/drawing/2014/main" id="{974F77F9-1AD5-44EC-8C71-3CD1E1181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928" y="0"/>
            <a:ext cx="12205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50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665502" y="184353"/>
            <a:ext cx="8267389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Prizes for the Creative Booth Competition:</a:t>
            </a:r>
          </a:p>
          <a:p>
            <a:pPr>
              <a:defRPr/>
            </a:pPr>
            <a:endParaRPr lang="en-US" sz="40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1</a:t>
            </a:r>
            <a:r>
              <a:rPr lang="en-US" sz="4400" b="1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st</a:t>
            </a: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Prize – </a:t>
            </a:r>
            <a:r>
              <a:rPr lang="en-US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PhP</a:t>
            </a: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7,000.00</a:t>
            </a:r>
          </a:p>
          <a:p>
            <a:pPr>
              <a:defRPr/>
            </a:pP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2</a:t>
            </a:r>
            <a:r>
              <a:rPr lang="en-US" sz="4400" b="1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nd</a:t>
            </a: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Prize – </a:t>
            </a:r>
            <a:r>
              <a:rPr lang="en-US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PhP</a:t>
            </a: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5,000.00</a:t>
            </a:r>
          </a:p>
          <a:p>
            <a:pPr>
              <a:defRPr/>
            </a:pP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3</a:t>
            </a:r>
            <a:r>
              <a:rPr lang="en-US" sz="4400" b="1" baseline="30000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rd</a:t>
            </a: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Prize – </a:t>
            </a:r>
            <a:r>
              <a:rPr lang="en-US" sz="4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PhP</a:t>
            </a: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3,000.00</a:t>
            </a:r>
          </a:p>
          <a:p>
            <a:pPr>
              <a:defRPr/>
            </a:pPr>
            <a:r>
              <a:rPr lang="en-US" sz="4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Consolation Prizes – Surprise!</a:t>
            </a:r>
          </a:p>
        </p:txBody>
      </p:sp>
    </p:spTree>
    <p:extLst>
      <p:ext uri="{BB962C8B-B14F-4D97-AF65-F5344CB8AC3E}">
        <p14:creationId xmlns:p14="http://schemas.microsoft.com/office/powerpoint/2010/main" val="261747006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38A195E-584A-485A-BECD-66468900B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0177A7-740C-43C7-8F2D-BD7067F12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F525AAA-82CE-4027-A26C-B0EFFD856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0E3A30C-D4FD-41E6-B5C7-F1C6496385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4688"/>
            <a:ext cx="3086860" cy="24297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E9726D-24D3-4F98-9172-6CF400AEE536}"/>
              </a:ext>
            </a:extLst>
          </p:cNvPr>
          <p:cNvSpPr/>
          <p:nvPr/>
        </p:nvSpPr>
        <p:spPr>
          <a:xfrm>
            <a:off x="3665502" y="184353"/>
            <a:ext cx="8267389" cy="56938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Criteria for judging re: </a:t>
            </a:r>
            <a:r>
              <a:rPr lang="en-US" sz="4800" b="1" dirty="0">
                <a:solidFill>
                  <a:srgbClr val="00B050"/>
                </a:solidFill>
                <a:effectLst>
                  <a:outerShdw blurRad="38100" dist="38100" dir="2700000" algn="tl">
                    <a:srgbClr val="FFFFFF"/>
                  </a:outerShdw>
                </a:effectLst>
              </a:rPr>
              <a:t>Creative Booth Competition</a:t>
            </a:r>
          </a:p>
          <a:p>
            <a:pPr>
              <a:defRPr/>
            </a:pPr>
            <a:endParaRPr lang="en-US" sz="40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Creativity – 40%</a:t>
            </a:r>
          </a:p>
          <a:p>
            <a:pPr>
              <a:defRPr/>
            </a:pP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Relevance to the theme – 30%</a:t>
            </a:r>
          </a:p>
          <a:p>
            <a:pPr>
              <a:defRPr/>
            </a:pP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Appearance and Presentation – 30%</a:t>
            </a:r>
          </a:p>
          <a:p>
            <a:pPr>
              <a:defRPr/>
            </a:pPr>
            <a:endParaRPr lang="en-US" sz="36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  <a:p>
            <a:pPr>
              <a:defRPr/>
            </a:pPr>
            <a:r>
              <a:rPr lang="en-US" sz="36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TOTAL of 100%</a:t>
            </a:r>
          </a:p>
        </p:txBody>
      </p:sp>
    </p:spTree>
    <p:extLst>
      <p:ext uri="{BB962C8B-B14F-4D97-AF65-F5344CB8AC3E}">
        <p14:creationId xmlns:p14="http://schemas.microsoft.com/office/powerpoint/2010/main" val="3169914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1787" y="821265"/>
            <a:ext cx="6584202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3600" b="1" dirty="0">
                <a:solidFill>
                  <a:srgbClr val="FF0000"/>
                </a:solidFill>
              </a:rPr>
              <a:t>Proverbs 3:5-6</a:t>
            </a:r>
            <a:br>
              <a:rPr lang="en-US" b="1" dirty="0"/>
            </a:br>
            <a:r>
              <a:rPr lang="en-US" sz="2800" b="1" dirty="0"/>
              <a:t>Trust in the LORD with all your heart and lean not on your own understanding; in all your ways submit to him, and he will make your paths straight.</a:t>
            </a:r>
            <a:endParaRPr lang="en-US" b="1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F7974DC-B005-4E7E-8054-47BC497CEBC4}"/>
              </a:ext>
            </a:extLst>
          </p:cNvPr>
          <p:cNvSpPr txBox="1">
            <a:spLocks/>
          </p:cNvSpPr>
          <p:nvPr/>
        </p:nvSpPr>
        <p:spPr>
          <a:xfrm>
            <a:off x="7678336" y="516465"/>
            <a:ext cx="450091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JOYFUL AG CHURCH OF DAVAO</a:t>
            </a:r>
          </a:p>
          <a:p>
            <a:r>
              <a:rPr lang="en-US"/>
              <a:t>        Cabaguio Avenue, Agdao,    </a:t>
            </a:r>
          </a:p>
          <a:p>
            <a:r>
              <a:rPr lang="en-US"/>
              <a:t>        Davao City Philippines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941E8C-63D6-4A1D-9E1A-63E2907EB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13" name="Picture 12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0BF6EC8-C7ED-4A96-8016-0D9DE94256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14" name="Picture 13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18C840FE-7132-485C-AEA5-4E1EC3E48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B0CE5D1D-9653-435F-BF61-E3E4684561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6" name="Subtitle 2">
            <a:extLst>
              <a:ext uri="{FF2B5EF4-FFF2-40B4-BE49-F238E27FC236}">
                <a16:creationId xmlns:a16="http://schemas.microsoft.com/office/drawing/2014/main" id="{B85EDB9B-F94F-4CF9-B474-325AC0C8841F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E14CC77-B13F-4235-9BE0-79CF744B6486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365048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770" y="312615"/>
            <a:ext cx="6819956" cy="6314832"/>
          </a:xfrm>
        </p:spPr>
        <p:txBody>
          <a:bodyPr anchor="ctr">
            <a:normAutofit/>
          </a:bodyPr>
          <a:lstStyle/>
          <a:p>
            <a:pPr algn="ctr"/>
            <a:r>
              <a:rPr lang="en-US" sz="3600" b="1" dirty="0"/>
              <a:t>Weekend services are </a:t>
            </a:r>
            <a:r>
              <a:rPr lang="en-US" sz="7500" b="1" dirty="0">
                <a:solidFill>
                  <a:srgbClr val="FF0000"/>
                </a:solidFill>
              </a:rPr>
              <a:t>suspended</a:t>
            </a:r>
            <a:br>
              <a:rPr lang="en-US" b="1" dirty="0"/>
            </a:br>
            <a:r>
              <a:rPr lang="en-US" sz="8800" b="1" dirty="0"/>
              <a:t>join our </a:t>
            </a:r>
            <a:r>
              <a:rPr lang="en-US" sz="11500" b="1" dirty="0">
                <a:solidFill>
                  <a:srgbClr val="FF0000"/>
                </a:solidFill>
              </a:rPr>
              <a:t>online</a:t>
            </a:r>
            <a:r>
              <a:rPr lang="en-US" b="1" dirty="0"/>
              <a:t> </a:t>
            </a:r>
            <a:r>
              <a:rPr lang="en-US" sz="6600" b="1" dirty="0"/>
              <a:t>gatherings</a:t>
            </a:r>
            <a:br>
              <a:rPr lang="en-US" sz="6600" b="1" dirty="0"/>
            </a:br>
            <a:r>
              <a:rPr lang="en-US" sz="4400" b="1" dirty="0">
                <a:solidFill>
                  <a:srgbClr val="FF0000"/>
                </a:solidFill>
              </a:rPr>
              <a:t>SUNDAY</a:t>
            </a:r>
            <a:r>
              <a:rPr lang="en-US" sz="4400" b="1" dirty="0"/>
              <a:t>|</a:t>
            </a:r>
            <a:r>
              <a:rPr lang="en-US" sz="4400" b="1" dirty="0">
                <a:solidFill>
                  <a:srgbClr val="FF0000"/>
                </a:solidFill>
              </a:rPr>
              <a:t>9:00 AM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8336" y="516465"/>
            <a:ext cx="4500914" cy="5374517"/>
          </a:xfrm>
        </p:spPr>
        <p:txBody>
          <a:bodyPr anchor="ctr">
            <a:normAutofit/>
          </a:bodyPr>
          <a:lstStyle/>
          <a:p>
            <a:r>
              <a:rPr lang="en-US" b="1" dirty="0"/>
              <a:t>JOYFUL AG CHURCH OF DAVAO</a:t>
            </a:r>
          </a:p>
          <a:p>
            <a:r>
              <a:rPr lang="en-US" dirty="0"/>
              <a:t>        </a:t>
            </a:r>
            <a:r>
              <a:rPr lang="en-US" dirty="0" err="1"/>
              <a:t>Cabaguio</a:t>
            </a:r>
            <a:r>
              <a:rPr lang="en-US" dirty="0"/>
              <a:t> Avenue, </a:t>
            </a:r>
            <a:r>
              <a:rPr lang="en-US" dirty="0" err="1"/>
              <a:t>Agdao</a:t>
            </a:r>
            <a:r>
              <a:rPr lang="en-US" dirty="0"/>
              <a:t>,    </a:t>
            </a:r>
          </a:p>
          <a:p>
            <a:r>
              <a:rPr lang="en-US" dirty="0"/>
              <a:t>        Davao City Philippines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2B80D6-DD98-465C-B2C0-3F8225FA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67" y="360486"/>
            <a:ext cx="2241500" cy="1764378"/>
          </a:xfrm>
          <a:prstGeom prst="rect">
            <a:avLst/>
          </a:prstGeom>
        </p:spPr>
      </p:pic>
      <p:pic>
        <p:nvPicPr>
          <p:cNvPr id="7" name="Picture 6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E7FFE7C-AA92-46B8-ADA0-755073F4D3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5586" y="3688417"/>
            <a:ext cx="609600" cy="609600"/>
          </a:xfrm>
          <a:prstGeom prst="rect">
            <a:avLst/>
          </a:prstGeom>
        </p:spPr>
      </p:pic>
      <p:pic>
        <p:nvPicPr>
          <p:cNvPr id="9" name="Picture 8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0D61C17A-577F-4F47-BE12-3599603C8F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549" y="4404892"/>
            <a:ext cx="571387" cy="57138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633AFD15-20A2-4153-AB58-C9B26B085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336" y="2873082"/>
            <a:ext cx="609600" cy="6096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79EAF156-7BF8-44CC-B8FD-E042D347EB21}"/>
              </a:ext>
            </a:extLst>
          </p:cNvPr>
          <p:cNvSpPr txBox="1">
            <a:spLocks/>
          </p:cNvSpPr>
          <p:nvPr/>
        </p:nvSpPr>
        <p:spPr>
          <a:xfrm>
            <a:off x="8269992" y="3736894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D1718359-7A09-4DB9-A508-49CA30343CA8}"/>
              </a:ext>
            </a:extLst>
          </p:cNvPr>
          <p:cNvSpPr txBox="1">
            <a:spLocks/>
          </p:cNvSpPr>
          <p:nvPr/>
        </p:nvSpPr>
        <p:spPr>
          <a:xfrm>
            <a:off x="8269993" y="4416584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56914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D912EF34-0253-41FD-9940-D8FBB7DE7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31" r="43746" b="531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2B80D6-DD98-465C-B2C0-3F8225FA72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130" y="1263618"/>
            <a:ext cx="5193871" cy="4088312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C375A68A-D154-4110-B4F4-E488DF84FBB5}"/>
              </a:ext>
            </a:extLst>
          </p:cNvPr>
          <p:cNvSpPr txBox="1">
            <a:spLocks/>
          </p:cNvSpPr>
          <p:nvPr/>
        </p:nvSpPr>
        <p:spPr>
          <a:xfrm>
            <a:off x="7647076" y="196037"/>
            <a:ext cx="4500914" cy="537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JOYFUL AG CHURCH OF DAVAO</a:t>
            </a:r>
          </a:p>
          <a:p>
            <a:r>
              <a:rPr lang="en-US"/>
              <a:t>        Cabaguio Avenue, Agdao,    </a:t>
            </a:r>
          </a:p>
          <a:p>
            <a:r>
              <a:rPr lang="en-US"/>
              <a:t>        Davao City Philippines</a:t>
            </a:r>
          </a:p>
          <a:p>
            <a:endParaRPr lang="en-US" dirty="0"/>
          </a:p>
        </p:txBody>
      </p:sp>
      <p:pic>
        <p:nvPicPr>
          <p:cNvPr id="12" name="Picture 11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0E6064AB-772F-42FF-B165-E1B34B02B1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4326" y="3367989"/>
            <a:ext cx="609600" cy="609600"/>
          </a:xfrm>
          <a:prstGeom prst="rect">
            <a:avLst/>
          </a:prstGeom>
        </p:spPr>
      </p:pic>
      <p:pic>
        <p:nvPicPr>
          <p:cNvPr id="13" name="Picture 12" descr="A picture containing object, clock, monitor&#10;&#10;Description automatically generated">
            <a:extLst>
              <a:ext uri="{FF2B5EF4-FFF2-40B4-BE49-F238E27FC236}">
                <a16:creationId xmlns:a16="http://schemas.microsoft.com/office/drawing/2014/main" id="{88D4719F-B7F8-4321-B0D7-DA16D91BFA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5289" y="4084464"/>
            <a:ext cx="571387" cy="571387"/>
          </a:xfrm>
          <a:prstGeom prst="rect">
            <a:avLst/>
          </a:prstGeom>
        </p:spPr>
      </p:pic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5D145D-29A9-43FB-9846-48E3B7E21A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7076" y="2552654"/>
            <a:ext cx="609600" cy="6096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5A59271B-7362-472C-B0CD-83FBC1EAFF26}"/>
              </a:ext>
            </a:extLst>
          </p:cNvPr>
          <p:cNvSpPr txBox="1">
            <a:spLocks/>
          </p:cNvSpPr>
          <p:nvPr/>
        </p:nvSpPr>
        <p:spPr>
          <a:xfrm>
            <a:off x="8238732" y="3416466"/>
            <a:ext cx="2789065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/</a:t>
            </a:r>
            <a:r>
              <a:rPr lang="en-US" dirty="0" err="1"/>
              <a:t>joyfulAGChurch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4E0FD41D-0EA5-4892-9B9D-F9356075A1E2}"/>
              </a:ext>
            </a:extLst>
          </p:cNvPr>
          <p:cNvSpPr txBox="1">
            <a:spLocks/>
          </p:cNvSpPr>
          <p:nvPr/>
        </p:nvSpPr>
        <p:spPr>
          <a:xfrm>
            <a:off x="8238733" y="4096156"/>
            <a:ext cx="2977219" cy="524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http://tiny.cc/JoyfulAG</a:t>
            </a:r>
          </a:p>
        </p:txBody>
      </p:sp>
    </p:spTree>
    <p:extLst>
      <p:ext uri="{BB962C8B-B14F-4D97-AF65-F5344CB8AC3E}">
        <p14:creationId xmlns:p14="http://schemas.microsoft.com/office/powerpoint/2010/main" val="6944074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documentManagement/types"/>
    <ds:schemaRef ds:uri="16c05727-aa75-4e4a-9b5f-8a80a1165891"/>
    <ds:schemaRef ds:uri="71af3243-3dd4-4a8d-8c0d-dd76da1f02a5"/>
    <ds:schemaRef ds:uri="http://schemas.microsoft.com/office/2006/metadata/properti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1894</Words>
  <Application>Microsoft Office PowerPoint</Application>
  <PresentationFormat>Widescreen</PresentationFormat>
  <Paragraphs>232</Paragraphs>
  <Slides>64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Century Gothic</vt:lpstr>
      <vt:lpstr>Cooper Std Black</vt:lpstr>
      <vt:lpstr>Edwardian Script ITC</vt:lpstr>
      <vt:lpstr>Felix Titling</vt:lpstr>
      <vt:lpstr>Script MT Bold</vt:lpstr>
      <vt:lpstr>Verdana</vt:lpstr>
      <vt:lpstr>Vapor Trail</vt:lpstr>
      <vt:lpstr>PowerPoint Presentation</vt:lpstr>
      <vt:lpstr>PowerPoint Presentation</vt:lpstr>
      <vt:lpstr>Rev. George B. GERONIMO HOST PASTOR</vt:lpstr>
      <vt:lpstr>Hebrews 10:25 (Let us) not giving up meeting together, as some are in the habit of doing, but encouraging one another—and all the more as you see the Day approaching.</vt:lpstr>
      <vt:lpstr>ROMANS 13:1 Let everyone be subject to the governing authorities, for there is no authority except that which God has established. The authorities that exist have been established by God.</vt:lpstr>
      <vt:lpstr>Proverbs 3:5-6 Trust in the LORD with all your heart and lean not on your own understanding; in all your ways submit to him, and he will make your paths straight.</vt:lpstr>
      <vt:lpstr>Proverbs 3:5-6 Trust in the LORD with all your heart and lean not on your own understanding; in all your ways submit to him, and he will make your paths straight.</vt:lpstr>
      <vt:lpstr>Weekend services are suspended join our online gatherings SUNDAY|9:00 AM</vt:lpstr>
      <vt:lpstr>PowerPoint Presentation</vt:lpstr>
      <vt:lpstr>PowerPoint Presentation</vt:lpstr>
      <vt:lpstr>PowerPoint Presentation</vt:lpstr>
      <vt:lpstr>PowerPoint Presentation</vt:lpstr>
      <vt:lpstr>PRAYER POINTS</vt:lpstr>
      <vt:lpstr>announcements</vt:lpstr>
      <vt:lpstr>March 16 – Winnie Saliling, ROSE MUÑoZ 18 – alfredo bagas 21 – Donnavie Gene Geronimo 25 – rosemarie sahagun 26 – Danielle Angela Luna 28 – arianne Leopoldo 30 – henjie rapal   Ketchie Faith Coquilla</vt:lpstr>
      <vt:lpstr>PowerPoint Presentation</vt:lpstr>
      <vt:lpstr>Weekend services are suspended join our online gatherings SUNDAY|9:00 AM</vt:lpstr>
      <vt:lpstr>PRAYER POINTS</vt:lpstr>
      <vt:lpstr>Welcome to  joyful ag church</vt:lpstr>
      <vt:lpstr>SCHEDULE OF SERVICES</vt:lpstr>
      <vt:lpstr>PowerPoint Presentation</vt:lpstr>
      <vt:lpstr>PowerPoint Presentation</vt:lpstr>
      <vt:lpstr>SMDC CAMPUS GROUND BREAKING (January 28, 2020)</vt:lpstr>
      <vt:lpstr>PowerPoint Presentation</vt:lpstr>
      <vt:lpstr>BOARD MEETING</vt:lpstr>
      <vt:lpstr>PowerPoint Presentation</vt:lpstr>
      <vt:lpstr>PowerPoint Presentation</vt:lpstr>
      <vt:lpstr>Women’s Department</vt:lpstr>
      <vt:lpstr>Youth Department</vt:lpstr>
      <vt:lpstr>Bri</vt:lpstr>
      <vt:lpstr>March  1 – mariano jr. pardo 3 – Alicia arendain 4  - James Philip Biong 4 – Ma. Maica Biong 9 – dexter dorlones 9 – ritchel lucero 12 – Ramil Morgado 14  - Frecille Ann Sagusara 15 – eric lucero *today 16 – Winnie Saliling, ROSE MUÑoZ 18 – alfredo bagas 21 – Donnavie Gene Geronimo 25 – rosemarie sahagun 26 – Danielle Angela Luna 28 – arianne Leopoldo 30 – henjie rapal </vt:lpstr>
      <vt:lpstr>February 8 – Joseph Tapiamon 9 – phil gerodias 10 – Ely Bustamante 13 – Vanessa Enot 13 – virginia ballaret 13 – Andy Abanto 14 – bella geronimo 15 – guellermo “jun” lagumbay 16 – Jance abanto 22 – Jussel Moral 27 – lecel reyes  </vt:lpstr>
      <vt:lpstr>Belated happy birthday  27 – lecel S. reyes</vt:lpstr>
      <vt:lpstr>happy birthday  16 – Jance abanto  </vt:lpstr>
      <vt:lpstr>DISCIPLESHIP TRAINING MATERIAL</vt:lpstr>
      <vt:lpstr>Special board meeting</vt:lpstr>
      <vt:lpstr>Culmination of prayer and fasting</vt:lpstr>
      <vt:lpstr>JANUARY  04 – Princess keith segura 05 – jaiah mer ubas 05 – jovelyn segura 05 – elizabeth mongcal 06 – rey daquipil 07 - Bernadette Grace DAQUIPIL 16 - andy abanto 16 - roger sevillano 18 – Charmaine P. Geronimo 23 - AZIEL LAYSON 24 – vevon dorlones 25 – Jemar Limuran 26 – noel reyes 26 – jeniffer bIOng      </vt:lpstr>
      <vt:lpstr>Praise and worship team meeting</vt:lpstr>
      <vt:lpstr>JANUARY  26 – noel reyes 26 – jeniffer bIOng      </vt:lpstr>
      <vt:lpstr>Welcome to  joyful ag church</vt:lpstr>
      <vt:lpstr>Belated Happy birthday December 2019 06 – Arbe Boy saluntay 06 – Julius ceazar cacas 06 – jerelyn luna 10 – FAUSTINO PAGUIRIGAN 11 – JOSEPHINE BONIAO 12 – jesseryl palma 13 – ANJY ABANTO 13 – andy abanto 14 – PTRA. NARCISA GERONIMO 16 – dianna egot 19 – garry segura 22 – PTR. GEORGE GERONIMO 23 – princess joy perez 24 – rogel Alonzo    </vt:lpstr>
      <vt:lpstr>BOARD and COUNCIL meeting</vt:lpstr>
      <vt:lpstr>PowerPoint Presentation</vt:lpstr>
      <vt:lpstr>Prayer &amp; Fasting January 04, 2020 1st SATURDAY OF THE MONTH</vt:lpstr>
      <vt:lpstr>PowerPoint Presentation</vt:lpstr>
      <vt:lpstr>PowerPoint Presentation</vt:lpstr>
      <vt:lpstr>PowerPoint Presentation</vt:lpstr>
      <vt:lpstr>YA-ball</vt:lpstr>
      <vt:lpstr>Men’s Ministry Department</vt:lpstr>
      <vt:lpstr>WM</vt:lpstr>
      <vt:lpstr>PowerPoint Presentation</vt:lpstr>
      <vt:lpstr>PowerPoint Presentation</vt:lpstr>
      <vt:lpstr>november  02 – Aries Moran 03 – Carlo Miguel Solon 03 - Jairah Natania Sahagun 05 -  Jiannah Natalie Villanueva 05 – Rosalie Clarito 06 – Leslie Paguirigan 06 – Emma Rejas 07 - Salve B. Espadera 09- Szchedrieck Raganit 10 – Daniel Francis Munoz 10 – Xiara Franceska Munoz  </vt:lpstr>
      <vt:lpstr>Belated happy birthday October 14 –  Regine G. Cacas 15 – Junbert Sahagun 16 – Ptr. Vhonex Elbanbuena  </vt:lpstr>
      <vt:lpstr>Pastors’ Appreciation Sunday September 29, 2019 </vt:lpstr>
      <vt:lpstr>7 Things to remember when you are in trouble:</vt:lpstr>
      <vt:lpstr>7 Things to remember when you are in trouble:</vt:lpstr>
      <vt:lpstr>Welcome!  Jacqueline D. Candazo</vt:lpstr>
      <vt:lpstr>Thanksgiving  ‘2019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2019-09-07T12:41:40Z</dcterms:created>
  <dcterms:modified xsi:type="dcterms:W3CDTF">2020-03-23T00:53:33Z</dcterms:modified>
</cp:coreProperties>
</file>